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9" r:id="rId4"/>
    <p:sldId id="284" r:id="rId5"/>
    <p:sldId id="260" r:id="rId6"/>
    <p:sldId id="262" r:id="rId7"/>
    <p:sldId id="291" r:id="rId8"/>
    <p:sldId id="289" r:id="rId9"/>
    <p:sldId id="290" r:id="rId10"/>
    <p:sldId id="261" r:id="rId11"/>
    <p:sldId id="287" r:id="rId12"/>
    <p:sldId id="288" r:id="rId13"/>
    <p:sldId id="269" r:id="rId14"/>
    <p:sldId id="270" r:id="rId15"/>
    <p:sldId id="265" r:id="rId16"/>
    <p:sldId id="266" r:id="rId17"/>
    <p:sldId id="267" r:id="rId18"/>
    <p:sldId id="268" r:id="rId19"/>
    <p:sldId id="272" r:id="rId20"/>
    <p:sldId id="285" r:id="rId21"/>
    <p:sldId id="286" r:id="rId22"/>
    <p:sldId id="292" r:id="rId23"/>
    <p:sldId id="293" r:id="rId24"/>
    <p:sldId id="273" r:id="rId25"/>
    <p:sldId id="275" r:id="rId26"/>
    <p:sldId id="283" r:id="rId27"/>
    <p:sldId id="277" r:id="rId28"/>
    <p:sldId id="278" r:id="rId29"/>
    <p:sldId id="279" r:id="rId30"/>
    <p:sldId id="280" r:id="rId31"/>
    <p:sldId id="281" r:id="rId32"/>
    <p:sldId id="294" r:id="rId33"/>
    <p:sldId id="29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sorterViewPr>
    <p:cViewPr>
      <p:scale>
        <a:sx n="79" d="100"/>
        <a:sy n="79"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0074F9-6B97-408C-AEB7-78C382DE12DA}" type="datetimeFigureOut">
              <a:rPr lang="en-US" smtClean="0"/>
              <a:pPr/>
              <a:t>11/05/2020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2AE329-4E53-4535-B5E4-9EF62E3373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86077F-2BBA-42F2-A2A4-89C99C114C96}" type="datetime1">
              <a:rPr lang="en-US" smtClean="0"/>
              <a:pPr/>
              <a:t>11/05/2020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215DBF-4557-44C6-9CDA-04FF09B75943}" type="datetime1">
              <a:rPr lang="en-US" smtClean="0"/>
              <a:pPr/>
              <a:t>11/05/2020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2EE83A-B491-4488-93D7-061917C3D967}" type="datetime1">
              <a:rPr lang="en-US" smtClean="0"/>
              <a:pPr/>
              <a:t>11/05/2020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7F71C-7339-410D-8E6D-60B16606B1DC}" type="datetime1">
              <a:rPr lang="en-US" smtClean="0"/>
              <a:pPr/>
              <a:t>11/05/2020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51DBE8-39C9-4BFC-A5F8-D9C47B7806B1}" type="datetime1">
              <a:rPr lang="en-US" smtClean="0"/>
              <a:pPr/>
              <a:t>11/05/2020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044402-18B9-45A8-8828-B26DF3FE1182}" type="datetime1">
              <a:rPr lang="en-US" smtClean="0"/>
              <a:pPr/>
              <a:t>11/05/2020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32389A-0E51-4F5C-88C5-9E2D125441C3}" type="datetime1">
              <a:rPr lang="en-US" smtClean="0"/>
              <a:pPr/>
              <a:t>11/05/2020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A93795-A740-4894-8675-410DDFAF00C1}" type="datetime1">
              <a:rPr lang="en-US" smtClean="0"/>
              <a:pPr/>
              <a:t>11/05/2020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FAE6A-226F-4360-9611-B417653F0735}" type="datetime1">
              <a:rPr lang="en-US" smtClean="0"/>
              <a:pPr/>
              <a:t>11/05/2020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429A0-EB2F-47BF-BBAD-0AEC24A9ED95}" type="datetime1">
              <a:rPr lang="en-US" smtClean="0"/>
              <a:pPr/>
              <a:t>11/05/2020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5ECC3E-FC4C-4C15-BAE5-DC36977870A6}" type="datetime1">
              <a:rPr lang="en-US" smtClean="0"/>
              <a:pPr/>
              <a:t>11/05/2020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D55F3-8858-49AD-A236-AC52E1D61A32}" type="datetime1">
              <a:rPr lang="en-US" smtClean="0"/>
              <a:pPr/>
              <a:t>11/05/2020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228600" y="1219200"/>
            <a:ext cx="8382000" cy="1981200"/>
          </a:xfrm>
        </p:spPr>
        <p:txBody>
          <a:bodyPr>
            <a:noAutofit/>
          </a:bodyPr>
          <a:lstStyle/>
          <a:p>
            <a:r>
              <a:rPr lang="en-US" b="1" dirty="0" smtClean="0">
                <a:latin typeface="Lucida Sans Unicode" pitchFamily="34" charset="0"/>
                <a:cs typeface="Lucida Sans Unicode" pitchFamily="34" charset="0"/>
              </a:rPr>
              <a:t>Guidelines for Setting up Isolation Facility/Ward for </a:t>
            </a:r>
            <a:r>
              <a:rPr lang="en-US" b="1" dirty="0" err="1" smtClean="0">
                <a:latin typeface="Lucida Sans Unicode" pitchFamily="34" charset="0"/>
                <a:cs typeface="Lucida Sans Unicode" pitchFamily="34" charset="0"/>
              </a:rPr>
              <a:t>Covid</a:t>
            </a:r>
            <a:r>
              <a:rPr lang="en-US" b="1" dirty="0" smtClean="0">
                <a:latin typeface="Lucida Sans Unicode" pitchFamily="34" charset="0"/>
                <a:cs typeface="Lucida Sans Unicode" pitchFamily="34" charset="0"/>
              </a:rPr>
              <a:t> 19 </a:t>
            </a:r>
            <a:endParaRPr lang="en-US" b="1" dirty="0">
              <a:latin typeface="Lucida Sans Unicode" pitchFamily="34" charset="0"/>
              <a:cs typeface="Lucida Sans Unicode" pitchFamily="34" charset="0"/>
            </a:endParaRPr>
          </a:p>
        </p:txBody>
      </p:sp>
      <p:sp>
        <p:nvSpPr>
          <p:cNvPr id="9" name="Subtitle 2"/>
          <p:cNvSpPr>
            <a:spLocks noGrp="1"/>
          </p:cNvSpPr>
          <p:nvPr>
            <p:ph type="subTitle" idx="1"/>
          </p:nvPr>
        </p:nvSpPr>
        <p:spPr>
          <a:xfrm>
            <a:off x="838200" y="4572000"/>
            <a:ext cx="7696200" cy="1447800"/>
          </a:xfrm>
        </p:spPr>
        <p:txBody>
          <a:bodyPr>
            <a:normAutofit/>
          </a:bodyPr>
          <a:lstStyle/>
          <a:p>
            <a:r>
              <a:rPr lang="en-US" sz="2800" b="1" dirty="0" smtClean="0">
                <a:solidFill>
                  <a:schemeClr val="tx1"/>
                </a:solidFill>
                <a:latin typeface="Arial" pitchFamily="34" charset="0"/>
                <a:cs typeface="Arial" pitchFamily="34" charset="0"/>
              </a:rPr>
              <a:t>State Institute of Health and Family Welfare-Rajasthan</a:t>
            </a:r>
            <a:endParaRPr lang="en-US" sz="2800" b="1" dirty="0">
              <a:solidFill>
                <a:schemeClr val="tx1"/>
              </a:solidFill>
              <a:latin typeface="Arial" pitchFamily="34" charset="0"/>
              <a:cs typeface="Arial" pitchFamily="34" charset="0"/>
            </a:endParaRPr>
          </a:p>
        </p:txBody>
      </p:sp>
      <p:sp>
        <p:nvSpPr>
          <p:cNvPr id="10" name="Slide Number Placeholder 4"/>
          <p:cNvSpPr>
            <a:spLocks noGrp="1"/>
          </p:cNvSpPr>
          <p:nvPr>
            <p:ph type="sldNum" sz="quarter" idx="12"/>
          </p:nvPr>
        </p:nvSpPr>
        <p:spPr>
          <a:xfrm>
            <a:off x="6553200" y="6356350"/>
            <a:ext cx="2133600" cy="365125"/>
          </a:xfrm>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dirty="0" smtClean="0">
                <a:latin typeface="Lucida Sans Unicode" pitchFamily="34" charset="0"/>
                <a:cs typeface="Lucida Sans Unicode" pitchFamily="34" charset="0"/>
              </a:rPr>
              <a:t>Isolation Ward</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381000" y="1219200"/>
            <a:ext cx="8229600" cy="5638800"/>
          </a:xfrm>
        </p:spPr>
        <p:txBody>
          <a:bodyPr>
            <a:normAutofit/>
          </a:bodyPr>
          <a:lstStyle/>
          <a:p>
            <a:pPr algn="just"/>
            <a:r>
              <a:rPr lang="en-US" sz="2600" dirty="0" smtClean="0">
                <a:latin typeface="Arial" pitchFamily="34" charset="0"/>
                <a:cs typeface="Arial" pitchFamily="34" charset="0"/>
              </a:rPr>
              <a:t>Spacing between beds In Isolation Ward, should </a:t>
            </a:r>
            <a:r>
              <a:rPr lang="en-US" sz="2600" b="1" dirty="0" smtClean="0">
                <a:latin typeface="Arial" pitchFamily="34" charset="0"/>
                <a:cs typeface="Arial" pitchFamily="34" charset="0"/>
              </a:rPr>
              <a:t>be 1–2 </a:t>
            </a:r>
            <a:r>
              <a:rPr lang="en-US" sz="2600" b="1" dirty="0" err="1" smtClean="0">
                <a:latin typeface="Arial" pitchFamily="34" charset="0"/>
                <a:cs typeface="Arial" pitchFamily="34" charset="0"/>
              </a:rPr>
              <a:t>metres</a:t>
            </a:r>
            <a:r>
              <a:rPr lang="en-US" sz="2600" b="1" dirty="0" smtClean="0">
                <a:latin typeface="Arial" pitchFamily="34" charset="0"/>
                <a:cs typeface="Arial" pitchFamily="34" charset="0"/>
              </a:rPr>
              <a:t>. </a:t>
            </a:r>
          </a:p>
          <a:p>
            <a:pPr algn="just">
              <a:buNone/>
            </a:pPr>
            <a:r>
              <a:rPr lang="en-US" sz="2600" dirty="0" smtClean="0">
                <a:latin typeface="Arial" pitchFamily="34" charset="0"/>
                <a:cs typeface="Arial" pitchFamily="34" charset="0"/>
              </a:rPr>
              <a:t> Single rooms </a:t>
            </a:r>
          </a:p>
          <a:p>
            <a:pPr algn="just"/>
            <a:r>
              <a:rPr lang="en-US" sz="2600" dirty="0" smtClean="0">
                <a:latin typeface="Arial" pitchFamily="34" charset="0"/>
                <a:cs typeface="Arial" pitchFamily="34" charset="0"/>
              </a:rPr>
              <a:t>Single rooms reduce the risk of transmission of infection from the source patient to others by reducing direct or indirect contact transmission.</a:t>
            </a:r>
          </a:p>
          <a:p>
            <a:pPr algn="just"/>
            <a:r>
              <a:rPr lang="en-US" sz="2600" dirty="0" smtClean="0">
                <a:latin typeface="Arial" pitchFamily="34" charset="0"/>
                <a:cs typeface="Arial" pitchFamily="34" charset="0"/>
              </a:rPr>
              <a:t> Single rooms should have:</a:t>
            </a:r>
          </a:p>
          <a:p>
            <a:pPr lvl="1" algn="just"/>
            <a:r>
              <a:rPr lang="en-US" sz="2600" dirty="0" smtClean="0">
                <a:latin typeface="Arial" pitchFamily="34" charset="0"/>
                <a:cs typeface="Arial" pitchFamily="34" charset="0"/>
              </a:rPr>
              <a:t>hand-washing facilities </a:t>
            </a:r>
          </a:p>
          <a:p>
            <a:pPr lvl="1" algn="just"/>
            <a:r>
              <a:rPr lang="en-US" sz="2600" dirty="0" smtClean="0">
                <a:latin typeface="Arial" pitchFamily="34" charset="0"/>
                <a:cs typeface="Arial" pitchFamily="34" charset="0"/>
              </a:rPr>
              <a:t>toilet and bathroom facilities. </a:t>
            </a:r>
          </a:p>
          <a:p>
            <a:pPr algn="just"/>
            <a:r>
              <a:rPr lang="en-US" sz="2600" b="1" dirty="0" smtClean="0">
                <a:latin typeface="Arial" pitchFamily="34" charset="0"/>
                <a:cs typeface="Arial" pitchFamily="34" charset="0"/>
              </a:rPr>
              <a:t>Anterooms</a:t>
            </a:r>
            <a:r>
              <a:rPr lang="en-US" sz="2600" dirty="0" smtClean="0">
                <a:latin typeface="Arial" pitchFamily="34" charset="0"/>
                <a:cs typeface="Arial" pitchFamily="34" charset="0"/>
              </a:rPr>
              <a:t> Single rooms used for isolation purposes may include an anteroom to support the use of PPE</a:t>
            </a:r>
            <a:endParaRPr lang="en-US" sz="2600" dirty="0" smtClean="0">
              <a:solidFill>
                <a:srgbClr val="FF0000"/>
              </a:solidFill>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868362"/>
          </a:xfrm>
        </p:spPr>
        <p:txBody>
          <a:bodyPr>
            <a:normAutofit/>
          </a:bodyPr>
          <a:lstStyle/>
          <a:p>
            <a:r>
              <a:rPr lang="en-US" dirty="0" smtClean="0">
                <a:latin typeface="Lucida Sans Unicode" pitchFamily="34" charset="0"/>
                <a:cs typeface="Lucida Sans Unicode" pitchFamily="34" charset="0"/>
              </a:rPr>
              <a:t>Placement and admissions </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228600" y="1143000"/>
            <a:ext cx="8686800" cy="4983163"/>
          </a:xfrm>
        </p:spPr>
        <p:txBody>
          <a:bodyPr>
            <a:noAutofit/>
          </a:bodyPr>
          <a:lstStyle/>
          <a:p>
            <a:r>
              <a:rPr lang="en-US" sz="2800" dirty="0" smtClean="0">
                <a:latin typeface="Arial" pitchFamily="34" charset="0"/>
                <a:cs typeface="Arial" pitchFamily="34" charset="0"/>
              </a:rPr>
              <a:t>A room should be </a:t>
            </a:r>
            <a:r>
              <a:rPr lang="en-US" sz="2800" b="1" dirty="0" smtClean="0">
                <a:latin typeface="Arial" pitchFamily="34" charset="0"/>
                <a:cs typeface="Arial" pitchFamily="34" charset="0"/>
              </a:rPr>
              <a:t>cleaned before admitting </a:t>
            </a:r>
            <a:r>
              <a:rPr lang="en-US" sz="2800" dirty="0" smtClean="0">
                <a:latin typeface="Arial" pitchFamily="34" charset="0"/>
                <a:cs typeface="Arial" pitchFamily="34" charset="0"/>
              </a:rPr>
              <a:t>a patient. </a:t>
            </a:r>
          </a:p>
          <a:p>
            <a:r>
              <a:rPr lang="en-US" sz="2800" dirty="0" smtClean="0">
                <a:latin typeface="Arial" pitchFamily="34" charset="0"/>
                <a:cs typeface="Arial" pitchFamily="34" charset="0"/>
              </a:rPr>
              <a:t>There should be a policy for </a:t>
            </a:r>
            <a:r>
              <a:rPr lang="en-US" sz="2800" b="1" dirty="0" smtClean="0">
                <a:latin typeface="Arial" pitchFamily="34" charset="0"/>
                <a:cs typeface="Arial" pitchFamily="34" charset="0"/>
              </a:rPr>
              <a:t>cleaning the room</a:t>
            </a:r>
          </a:p>
          <a:p>
            <a:pPr lvl="1">
              <a:buNone/>
            </a:pPr>
            <a:r>
              <a:rPr lang="en-US" dirty="0" smtClean="0">
                <a:latin typeface="Arial" pitchFamily="34" charset="0"/>
                <a:cs typeface="Arial" pitchFamily="34" charset="0"/>
              </a:rPr>
              <a:t>  (</a:t>
            </a:r>
            <a:r>
              <a:rPr lang="en-US" dirty="0" err="1" smtClean="0">
                <a:latin typeface="Arial" pitchFamily="34" charset="0"/>
                <a:cs typeface="Arial" pitchFamily="34" charset="0"/>
              </a:rPr>
              <a:t>i</a:t>
            </a:r>
            <a:r>
              <a:rPr lang="en-US" dirty="0" smtClean="0">
                <a:latin typeface="Arial" pitchFamily="34" charset="0"/>
                <a:cs typeface="Arial" pitchFamily="34" charset="0"/>
              </a:rPr>
              <a:t>) after patient discharge (terminal cleaning) and</a:t>
            </a:r>
          </a:p>
          <a:p>
            <a:pPr lvl="1">
              <a:buNone/>
            </a:pPr>
            <a:r>
              <a:rPr lang="en-US" dirty="0" smtClean="0">
                <a:latin typeface="Arial" pitchFamily="34" charset="0"/>
                <a:cs typeface="Arial" pitchFamily="34" charset="0"/>
              </a:rPr>
              <a:t>  (ii) before admission.</a:t>
            </a:r>
          </a:p>
          <a:p>
            <a:pPr algn="just"/>
            <a:r>
              <a:rPr lang="en-US" sz="2800" dirty="0" smtClean="0">
                <a:latin typeface="Arial" pitchFamily="34" charset="0"/>
                <a:cs typeface="Arial" pitchFamily="34" charset="0"/>
              </a:rPr>
              <a:t>All </a:t>
            </a:r>
            <a:r>
              <a:rPr lang="en-US" sz="2800" b="1" dirty="0" smtClean="0">
                <a:latin typeface="Arial" pitchFamily="34" charset="0"/>
                <a:cs typeface="Arial" pitchFamily="34" charset="0"/>
              </a:rPr>
              <a:t>patient-care items </a:t>
            </a:r>
            <a:r>
              <a:rPr lang="en-US" sz="2800" dirty="0" smtClean="0">
                <a:latin typeface="Arial" pitchFamily="34" charset="0"/>
                <a:cs typeface="Arial" pitchFamily="34" charset="0"/>
              </a:rPr>
              <a:t>used by the previous patient should be removed and replaced with clean items, e.g. bed linen, waterproof covering, oxygen humidifiers, face mask, etc.</a:t>
            </a:r>
          </a:p>
          <a:p>
            <a:pPr algn="just"/>
            <a:r>
              <a:rPr lang="en-US" sz="2800" dirty="0" smtClean="0">
                <a:latin typeface="Arial" pitchFamily="34" charset="0"/>
                <a:cs typeface="Arial" pitchFamily="34" charset="0"/>
              </a:rPr>
              <a:t>Patient-care equipment and articles should be cleaned, disinfected or sterilized according to the disinfection policy</a:t>
            </a: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latin typeface="Lucida Sans Unicode" pitchFamily="34" charset="0"/>
                <a:cs typeface="Lucida Sans Unicode" pitchFamily="34" charset="0"/>
              </a:rPr>
              <a:t>Transport of patients</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600200"/>
            <a:ext cx="8229600" cy="4800600"/>
          </a:xfrm>
        </p:spPr>
        <p:txBody>
          <a:bodyPr>
            <a:normAutofit/>
          </a:bodyPr>
          <a:lstStyle/>
          <a:p>
            <a:pPr algn="just"/>
            <a:r>
              <a:rPr lang="en-US" sz="2800" dirty="0" smtClean="0">
                <a:latin typeface="Arial" pitchFamily="34" charset="0"/>
                <a:cs typeface="Arial" pitchFamily="34" charset="0"/>
              </a:rPr>
              <a:t>Movement and transportation of patients from the isolation room or area should be restricted to essential purposes only. </a:t>
            </a:r>
          </a:p>
          <a:p>
            <a:pPr algn="just"/>
            <a:r>
              <a:rPr lang="en-US" sz="2800" dirty="0" smtClean="0">
                <a:latin typeface="Arial" pitchFamily="34" charset="0"/>
                <a:cs typeface="Arial" pitchFamily="34" charset="0"/>
              </a:rPr>
              <a:t>This will reduce the possibility of transmission of microorganisms in other areas of the HCF.</a:t>
            </a:r>
          </a:p>
          <a:p>
            <a:pPr algn="just"/>
            <a:r>
              <a:rPr lang="en-US" sz="2800" dirty="0" smtClean="0">
                <a:latin typeface="Arial" pitchFamily="34" charset="0"/>
                <a:cs typeface="Arial" pitchFamily="34" charset="0"/>
              </a:rPr>
              <a:t>Appropriate precautions should be taken during transportation to reduce the risk of transmission of microorganisms to other patients, HCWs or the hospital environment (surfaces </a:t>
            </a:r>
            <a:r>
              <a:rPr lang="en-US" sz="3000" dirty="0" smtClean="0">
                <a:latin typeface="Arial" pitchFamily="34" charset="0"/>
                <a:cs typeface="Arial" pitchFamily="34" charset="0"/>
              </a:rPr>
              <a:t>or equipment</a:t>
            </a:r>
            <a:r>
              <a:rPr lang="en-US" dirty="0" smtClean="0">
                <a:latin typeface="Arial" pitchFamily="34" charset="0"/>
                <a:cs typeface="Arial" pitchFamily="34" charset="0"/>
              </a:rPr>
              <a:t>)</a:t>
            </a:r>
            <a:endParaRPr lang="en-US"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fontScale="90000"/>
          </a:bodyPr>
          <a:lstStyle/>
          <a:p>
            <a:r>
              <a:rPr lang="en-US" b="1" dirty="0" smtClean="0">
                <a:latin typeface="Lucida Sans Unicode" pitchFamily="34" charset="0"/>
                <a:cs typeface="Lucida Sans Unicode" pitchFamily="34" charset="0"/>
              </a:rPr>
              <a:t>Ventilation/ Negative pressure </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066800"/>
            <a:ext cx="8229600" cy="5181600"/>
          </a:xfrm>
        </p:spPr>
        <p:txBody>
          <a:bodyPr>
            <a:noAutofit/>
          </a:bodyPr>
          <a:lstStyle/>
          <a:p>
            <a:pPr algn="just"/>
            <a:r>
              <a:rPr lang="en-US" sz="2800" dirty="0" smtClean="0">
                <a:latin typeface="Arial" pitchFamily="34" charset="0"/>
                <a:cs typeface="Arial" pitchFamily="34" charset="0"/>
              </a:rPr>
              <a:t>Ensure adequate room ventilation. If room is air-conditioned, ensure 12 air changes/ hour and filtering of exhaust air. </a:t>
            </a:r>
          </a:p>
          <a:p>
            <a:pPr algn="just"/>
            <a:r>
              <a:rPr lang="en-US" sz="2800" dirty="0" smtClean="0">
                <a:latin typeface="Arial" pitchFamily="34" charset="0"/>
                <a:cs typeface="Arial" pitchFamily="34" charset="0"/>
              </a:rPr>
              <a:t>A </a:t>
            </a:r>
            <a:r>
              <a:rPr lang="en-US" sz="2800" b="1" dirty="0" smtClean="0">
                <a:latin typeface="Arial" pitchFamily="34" charset="0"/>
                <a:cs typeface="Arial" pitchFamily="34" charset="0"/>
              </a:rPr>
              <a:t>negative pressure in isolation rooms is desirable </a:t>
            </a:r>
            <a:r>
              <a:rPr lang="en-US" sz="2800" dirty="0" smtClean="0">
                <a:latin typeface="Arial" pitchFamily="34" charset="0"/>
                <a:cs typeface="Arial" pitchFamily="34" charset="0"/>
              </a:rPr>
              <a:t>for patients requiring </a:t>
            </a:r>
            <a:r>
              <a:rPr lang="en-US" sz="2800" dirty="0" err="1" smtClean="0">
                <a:latin typeface="Arial" pitchFamily="34" charset="0"/>
                <a:cs typeface="Arial" pitchFamily="34" charset="0"/>
              </a:rPr>
              <a:t>aerosolization</a:t>
            </a:r>
            <a:r>
              <a:rPr lang="en-US" sz="2800" dirty="0" smtClean="0">
                <a:latin typeface="Arial" pitchFamily="34" charset="0"/>
                <a:cs typeface="Arial" pitchFamily="34" charset="0"/>
              </a:rPr>
              <a:t> procedures (intubation, suction </a:t>
            </a:r>
            <a:r>
              <a:rPr lang="en-US" sz="2800" dirty="0" err="1" smtClean="0">
                <a:latin typeface="Arial" pitchFamily="34" charset="0"/>
                <a:cs typeface="Arial" pitchFamily="34" charset="0"/>
              </a:rPr>
              <a:t>nebulisation</a:t>
            </a:r>
            <a:r>
              <a:rPr lang="en-US" sz="2800" dirty="0" smtClean="0">
                <a:latin typeface="Arial" pitchFamily="34" charset="0"/>
                <a:cs typeface="Arial" pitchFamily="34" charset="0"/>
              </a:rPr>
              <a:t>). </a:t>
            </a:r>
          </a:p>
          <a:p>
            <a:pPr algn="just"/>
            <a:r>
              <a:rPr lang="en-US" sz="2800" dirty="0" smtClean="0">
                <a:latin typeface="Arial" pitchFamily="34" charset="0"/>
                <a:cs typeface="Arial" pitchFamily="34" charset="0"/>
              </a:rPr>
              <a:t>These rooms may have standalone air-conditioning. These </a:t>
            </a:r>
            <a:r>
              <a:rPr lang="en-US" sz="2800" b="1" dirty="0" smtClean="0">
                <a:latin typeface="Arial" pitchFamily="34" charset="0"/>
                <a:cs typeface="Arial" pitchFamily="34" charset="0"/>
              </a:rPr>
              <a:t>areas should not be a part of the central air-conditioning</a:t>
            </a:r>
            <a:r>
              <a:rPr lang="en-US" sz="2800" dirty="0" smtClean="0">
                <a:latin typeface="Arial" pitchFamily="34" charset="0"/>
                <a:cs typeface="Arial" pitchFamily="34" charset="0"/>
              </a:rPr>
              <a:t>. </a:t>
            </a:r>
          </a:p>
          <a:p>
            <a:pPr algn="just"/>
            <a:r>
              <a:rPr lang="en-US" sz="2800" dirty="0" smtClean="0">
                <a:latin typeface="Arial" pitchFamily="34" charset="0"/>
                <a:cs typeface="Arial" pitchFamily="34" charset="0"/>
              </a:rPr>
              <a:t>If air-conditioning is not available </a:t>
            </a:r>
            <a:r>
              <a:rPr lang="en-US" sz="2800" b="1" dirty="0" smtClean="0">
                <a:latin typeface="Arial" pitchFamily="34" charset="0"/>
                <a:cs typeface="Arial" pitchFamily="34" charset="0"/>
              </a:rPr>
              <a:t>negative pressure could also be created through putting up 3-4 exhaust fans </a:t>
            </a:r>
            <a:r>
              <a:rPr lang="en-US" sz="2800" dirty="0" smtClean="0">
                <a:latin typeface="Arial" pitchFamily="34" charset="0"/>
                <a:cs typeface="Arial" pitchFamily="34" charset="0"/>
              </a:rPr>
              <a:t>driving air out of the room.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Lucida Sans Unicode" pitchFamily="34" charset="0"/>
                <a:cs typeface="Lucida Sans Unicode" pitchFamily="34" charset="0"/>
              </a:rPr>
              <a:t>Ventilation/ Negative pressure </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pPr algn="just"/>
            <a:r>
              <a:rPr lang="en-US" sz="2800" dirty="0" smtClean="0">
                <a:latin typeface="Arial" pitchFamily="34" charset="0"/>
                <a:cs typeface="Arial" pitchFamily="34" charset="0"/>
              </a:rPr>
              <a:t>In district hospital, where there is sufficient space, natural ventilation may be followed. </a:t>
            </a:r>
          </a:p>
          <a:p>
            <a:pPr algn="just"/>
            <a:r>
              <a:rPr lang="en-US" sz="2800" dirty="0" smtClean="0">
                <a:latin typeface="Arial" pitchFamily="34" charset="0"/>
                <a:cs typeface="Arial" pitchFamily="34" charset="0"/>
              </a:rPr>
              <a:t>Such isolation facility should have large windows on opposite walls of the room allowing a natural unidirectional flow and air changes. </a:t>
            </a:r>
          </a:p>
          <a:p>
            <a:r>
              <a:rPr lang="en-US" sz="2800" dirty="0" smtClean="0">
                <a:latin typeface="Arial" pitchFamily="34" charset="0"/>
                <a:cs typeface="Arial" pitchFamily="34" charset="0"/>
              </a:rPr>
              <a:t>The principle of natural ventilation is to allow and enhance the flow of outdoor air by natural forces such as wind.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Inside Isolation Ward</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pPr algn="just"/>
            <a:r>
              <a:rPr lang="en-US" sz="2800" dirty="0" smtClean="0">
                <a:latin typeface="Arial" pitchFamily="34" charset="0"/>
                <a:cs typeface="Arial" pitchFamily="34" charset="0"/>
              </a:rPr>
              <a:t>Place appropriate waste bags in a bin. If possible, use a touch-free bin. </a:t>
            </a:r>
          </a:p>
          <a:p>
            <a:pPr algn="just"/>
            <a:r>
              <a:rPr lang="en-US" sz="2800" dirty="0" smtClean="0">
                <a:latin typeface="Arial" pitchFamily="34" charset="0"/>
                <a:cs typeface="Arial" pitchFamily="34" charset="0"/>
              </a:rPr>
              <a:t>Ensure that used (i.e. dirty) bins remain inside the isolation rooms. </a:t>
            </a:r>
          </a:p>
          <a:p>
            <a:pPr algn="just"/>
            <a:r>
              <a:rPr lang="en-US" sz="2800" dirty="0" smtClean="0">
                <a:latin typeface="Arial" pitchFamily="34" charset="0"/>
                <a:cs typeface="Arial" pitchFamily="34" charset="0"/>
              </a:rPr>
              <a:t>Place a puncture-proof container for sharps disposal inside the isolation room/area and bio-medical waste should be managed as per the BMWM guidelines. </a:t>
            </a: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Inside Isolation Ward</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Autofit/>
          </a:bodyPr>
          <a:lstStyle/>
          <a:p>
            <a:pPr algn="just">
              <a:lnSpc>
                <a:spcPct val="150000"/>
              </a:lnSpc>
            </a:pPr>
            <a:r>
              <a:rPr lang="en-US" sz="2800" dirty="0" smtClean="0">
                <a:latin typeface="Arial" pitchFamily="34" charset="0"/>
                <a:cs typeface="Arial" pitchFamily="34" charset="0"/>
              </a:rPr>
              <a:t>Keep the patient’s personal belongings to a minimum. </a:t>
            </a:r>
          </a:p>
          <a:p>
            <a:pPr algn="just">
              <a:lnSpc>
                <a:spcPct val="150000"/>
              </a:lnSpc>
            </a:pPr>
            <a:r>
              <a:rPr lang="en-US" sz="2800" dirty="0" smtClean="0">
                <a:latin typeface="Arial" pitchFamily="34" charset="0"/>
                <a:cs typeface="Arial" pitchFamily="34" charset="0"/>
              </a:rPr>
              <a:t>Keep water pitchers and cups, tissue wipes, and all items necessary for attending to personal hygiene within the patient’s reach.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latin typeface="Lucida Sans Unicode" pitchFamily="34" charset="0"/>
                <a:cs typeface="Lucida Sans Unicode" pitchFamily="34" charset="0"/>
              </a:rPr>
              <a:t>Inside Isolation Ward</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Autofit/>
          </a:bodyPr>
          <a:lstStyle/>
          <a:p>
            <a:pPr algn="just"/>
            <a:r>
              <a:rPr lang="en-US" sz="2800" dirty="0" smtClean="0">
                <a:latin typeface="Arial" pitchFamily="34" charset="0"/>
                <a:cs typeface="Arial" pitchFamily="34" charset="0"/>
              </a:rPr>
              <a:t>Non-critical patient-care equipment (e.g. stethoscope, thermometer, blood pressure cuff, and sphygmomanometer) should be dedicated for the patient, if possible.</a:t>
            </a:r>
          </a:p>
          <a:p>
            <a:pPr algn="just"/>
            <a:r>
              <a:rPr lang="en-US" sz="2800" dirty="0" smtClean="0">
                <a:latin typeface="Arial" pitchFamily="34" charset="0"/>
                <a:cs typeface="Arial" pitchFamily="34" charset="0"/>
              </a:rPr>
              <a:t> Any patient-care equipment that is required for use by other patients should be thoroughly cleaned and disinfected before use. </a:t>
            </a:r>
          </a:p>
          <a:p>
            <a:pPr algn="just"/>
            <a:r>
              <a:rPr lang="en-US" sz="2800" dirty="0" smtClean="0">
                <a:latin typeface="Arial" pitchFamily="34" charset="0"/>
                <a:cs typeface="Arial" pitchFamily="34" charset="0"/>
              </a:rPr>
              <a:t>Avoid sharing of equipment, but if unavoidable, ensure that reusable equipment is appropriately disinfected between patients. </a:t>
            </a: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Inside Isolation Ward</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itchFamily="34" charset="0"/>
                <a:cs typeface="Arial" pitchFamily="34" charset="0"/>
              </a:rPr>
              <a:t>Place an appropriate container with a lid outside the door for equipment that requires disinfection or sterilization. </a:t>
            </a:r>
          </a:p>
          <a:p>
            <a:pPr algn="just"/>
            <a:r>
              <a:rPr lang="en-US" sz="2800" dirty="0" smtClean="0">
                <a:latin typeface="Arial" pitchFamily="34" charset="0"/>
                <a:cs typeface="Arial" pitchFamily="34" charset="0"/>
              </a:rPr>
              <a:t>Ensure that appropriate hand washing facilities and hand-hygiene supplies are available. </a:t>
            </a:r>
          </a:p>
          <a:p>
            <a:pPr algn="just"/>
            <a:r>
              <a:rPr lang="en-US" sz="2800" dirty="0" smtClean="0">
                <a:latin typeface="Arial" pitchFamily="34" charset="0"/>
                <a:cs typeface="Arial" pitchFamily="34" charset="0"/>
              </a:rPr>
              <a:t>Stock the sink area with suitable supplies for hand washing, and with alcohol-based hand rub, near the point of care and the room door.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Lucida Sans Unicode" pitchFamily="34" charset="0"/>
                <a:cs typeface="Lucida Sans Unicode" pitchFamily="34" charset="0"/>
              </a:rPr>
              <a:t>Cleaning/Disinfection</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600200"/>
            <a:ext cx="8382000" cy="4525963"/>
          </a:xfrm>
        </p:spPr>
        <p:txBody>
          <a:bodyPr>
            <a:normAutofit/>
          </a:bodyPr>
          <a:lstStyle/>
          <a:p>
            <a:pPr algn="just"/>
            <a:r>
              <a:rPr lang="en-US" sz="2800" dirty="0" smtClean="0">
                <a:latin typeface="Arial" pitchFamily="34" charset="0"/>
                <a:cs typeface="Arial" pitchFamily="34" charset="0"/>
              </a:rPr>
              <a:t>Ensure regular cleaning and proper disinfection of common areas, and adequate hand hygiene by patients, visitors and care givers.</a:t>
            </a:r>
          </a:p>
          <a:p>
            <a:pPr algn="just"/>
            <a:r>
              <a:rPr lang="en-US" sz="2800" dirty="0" smtClean="0">
                <a:latin typeface="Arial" pitchFamily="34" charset="0"/>
                <a:cs typeface="Arial" pitchFamily="34" charset="0"/>
              </a:rPr>
              <a:t>Keep adequate equipment required for cleaning or disinfection inside the isolation room or area, and ensure scrupulous daily cleaning of the isolation room or area.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Lucida Sans Unicode" pitchFamily="34" charset="0"/>
                <a:cs typeface="Lucida Sans Unicode" pitchFamily="34" charset="0"/>
              </a:rPr>
              <a:t>Quarantine and isolation</a:t>
            </a:r>
            <a:br>
              <a:rPr lang="en-US" sz="3600" b="1" dirty="0" smtClean="0">
                <a:latin typeface="Lucida Sans Unicode" pitchFamily="34" charset="0"/>
                <a:cs typeface="Lucida Sans Unicode" pitchFamily="34" charset="0"/>
              </a:rPr>
            </a:b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pPr marL="58738" indent="-58738" algn="just">
              <a:buNone/>
            </a:pPr>
            <a:r>
              <a:rPr lang="en-US" sz="2800" b="1" dirty="0" smtClean="0">
                <a:latin typeface="Arial" pitchFamily="34" charset="0"/>
                <a:cs typeface="Arial" pitchFamily="34" charset="0"/>
              </a:rPr>
              <a:t>Quarantine and Isolation </a:t>
            </a:r>
            <a:r>
              <a:rPr lang="en-US" sz="2800" dirty="0" smtClean="0">
                <a:latin typeface="Arial" pitchFamily="34" charset="0"/>
                <a:cs typeface="Arial" pitchFamily="34" charset="0"/>
              </a:rPr>
              <a:t>are important mainstay of cluster containment. These measures help by breaking the chain of transmission in the community. </a:t>
            </a:r>
          </a:p>
          <a:p>
            <a:pPr marL="58738" indent="-58738" algn="just">
              <a:buNone/>
            </a:pPr>
            <a:r>
              <a:rPr lang="en-US" sz="2800" b="1" dirty="0" smtClean="0">
                <a:latin typeface="Arial" pitchFamily="34" charset="0"/>
                <a:cs typeface="Arial" pitchFamily="34" charset="0"/>
              </a:rPr>
              <a:t>Quarantine refers </a:t>
            </a:r>
            <a:r>
              <a:rPr lang="en-US" sz="2800" dirty="0" smtClean="0">
                <a:latin typeface="Arial" pitchFamily="34" charset="0"/>
                <a:cs typeface="Arial" pitchFamily="34" charset="0"/>
              </a:rPr>
              <a:t>to separation of individuals who are not yet ill but have been exposed to COVID-19 and therefore have a potential to become ill. There will be voluntary home quarantine of contacts of suspect /confirmed cases.</a:t>
            </a:r>
          </a:p>
          <a:p>
            <a:pPr marL="58738" indent="-58738" algn="just">
              <a:buNone/>
            </a:pP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b="1" dirty="0" smtClean="0">
                <a:latin typeface="Lucida Sans Unicode" pitchFamily="34" charset="0"/>
                <a:cs typeface="Lucida Sans Unicode" pitchFamily="34" charset="0"/>
              </a:rPr>
              <a:t/>
            </a:r>
            <a:br>
              <a:rPr lang="en-US" b="1" dirty="0" smtClean="0">
                <a:latin typeface="Lucida Sans Unicode" pitchFamily="34" charset="0"/>
                <a:cs typeface="Lucida Sans Unicode" pitchFamily="34" charset="0"/>
              </a:rPr>
            </a:br>
            <a:r>
              <a:rPr lang="en-US" b="1" dirty="0" smtClean="0">
                <a:latin typeface="Lucida Sans Unicode" pitchFamily="34" charset="0"/>
                <a:cs typeface="Lucida Sans Unicode" pitchFamily="34" charset="0"/>
              </a:rPr>
              <a:t> Infection Prevention And Control Practices </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524000"/>
            <a:ext cx="8686800" cy="5334000"/>
          </a:xfrm>
        </p:spPr>
        <p:txBody>
          <a:bodyPr>
            <a:normAutofit/>
          </a:bodyPr>
          <a:lstStyle/>
          <a:p>
            <a:pPr>
              <a:buNone/>
            </a:pPr>
            <a:r>
              <a:rPr lang="en-US" sz="2800" dirty="0" smtClean="0">
                <a:latin typeface="Arial" pitchFamily="34" charset="0"/>
                <a:cs typeface="Arial" pitchFamily="34" charset="0"/>
              </a:rPr>
              <a:t>Isolation area should have </a:t>
            </a:r>
          </a:p>
          <a:p>
            <a:r>
              <a:rPr lang="en-US" sz="2800" dirty="0" smtClean="0">
                <a:latin typeface="Arial" pitchFamily="34" charset="0"/>
                <a:cs typeface="Arial" pitchFamily="34" charset="0"/>
              </a:rPr>
              <a:t>Functioning </a:t>
            </a:r>
            <a:r>
              <a:rPr lang="en-US" sz="2800" b="1" dirty="0" smtClean="0">
                <a:latin typeface="Arial" pitchFamily="34" charset="0"/>
                <a:cs typeface="Arial" pitchFamily="34" charset="0"/>
              </a:rPr>
              <a:t>hand washing stations (including water, soap and paper towel or air dry)</a:t>
            </a:r>
          </a:p>
          <a:p>
            <a:r>
              <a:rPr lang="en-US" sz="2800" b="1" dirty="0" smtClean="0">
                <a:latin typeface="Arial" pitchFamily="34" charset="0"/>
                <a:cs typeface="Arial" pitchFamily="34" charset="0"/>
              </a:rPr>
              <a:t>Uninterrupted running water supply</a:t>
            </a:r>
          </a:p>
          <a:p>
            <a:r>
              <a:rPr lang="en-US" sz="2800" b="1" dirty="0" smtClean="0">
                <a:latin typeface="Arial" pitchFamily="34" charset="0"/>
                <a:cs typeface="Arial" pitchFamily="34" charset="0"/>
              </a:rPr>
              <a:t>Alcohol based hand sanitizer</a:t>
            </a:r>
          </a:p>
          <a:p>
            <a:r>
              <a:rPr lang="en-US" sz="2800" b="1" dirty="0" smtClean="0">
                <a:latin typeface="Arial" pitchFamily="34" charset="0"/>
                <a:cs typeface="Arial" pitchFamily="34" charset="0"/>
              </a:rPr>
              <a:t>Posters to reinforce hand washing and PPE at hand washing stations </a:t>
            </a:r>
          </a:p>
          <a:p>
            <a:pPr>
              <a:buNone/>
            </a:pPr>
            <a:r>
              <a:rPr lang="en-US" sz="2800" dirty="0" smtClean="0">
                <a:latin typeface="Arial" pitchFamily="34" charset="0"/>
                <a:cs typeface="Arial" pitchFamily="34" charset="0"/>
              </a:rPr>
              <a:t>Staff should follow</a:t>
            </a:r>
          </a:p>
          <a:p>
            <a:r>
              <a:rPr lang="en-US" sz="2800" dirty="0" smtClean="0">
                <a:latin typeface="Arial" pitchFamily="34" charset="0"/>
                <a:cs typeface="Arial" pitchFamily="34" charset="0"/>
              </a:rPr>
              <a:t>Five movements of hand washing </a:t>
            </a:r>
          </a:p>
          <a:p>
            <a:r>
              <a:rPr lang="en-US" sz="2800" dirty="0" smtClean="0">
                <a:latin typeface="Arial" pitchFamily="34" charset="0"/>
                <a:cs typeface="Arial" pitchFamily="34" charset="0"/>
              </a:rPr>
              <a:t>Six steps of hand washing</a:t>
            </a:r>
            <a:r>
              <a:rPr lang="en-US" sz="2800" b="1" dirty="0" smtClean="0">
                <a:latin typeface="Arial" pitchFamily="34" charset="0"/>
                <a:cs typeface="Arial" pitchFamily="34" charset="0"/>
              </a:rPr>
              <a:t> </a:t>
            </a: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Lucida Sans Unicode" pitchFamily="34" charset="0"/>
                <a:cs typeface="Lucida Sans Unicode" pitchFamily="34" charset="0"/>
              </a:rPr>
              <a:t>Environmental Cleaning </a:t>
            </a:r>
            <a:br>
              <a:rPr lang="en-US" b="1" dirty="0" smtClean="0">
                <a:latin typeface="Lucida Sans Unicode" pitchFamily="34" charset="0"/>
                <a:cs typeface="Lucida Sans Unicode" pitchFamily="34" charset="0"/>
              </a:rPr>
            </a:b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914400"/>
            <a:ext cx="8305800" cy="5486400"/>
          </a:xfrm>
        </p:spPr>
        <p:txBody>
          <a:bodyPr>
            <a:normAutofit fontScale="77500" lnSpcReduction="20000"/>
          </a:bodyPr>
          <a:lstStyle/>
          <a:p>
            <a:r>
              <a:rPr lang="en-US" dirty="0" smtClean="0">
                <a:latin typeface="Arial" pitchFamily="34" charset="0"/>
                <a:cs typeface="Arial" pitchFamily="34" charset="0"/>
              </a:rPr>
              <a:t>Staff should be  trained in housekeeping and infection control practices</a:t>
            </a:r>
          </a:p>
          <a:p>
            <a:pPr algn="just"/>
            <a:r>
              <a:rPr lang="en-US" dirty="0" smtClean="0">
                <a:latin typeface="Arial" pitchFamily="34" charset="0"/>
                <a:cs typeface="Arial" pitchFamily="34" charset="0"/>
              </a:rPr>
              <a:t>Linen should be stripped from the bed with care taken not to shake the linen during this action</a:t>
            </a:r>
          </a:p>
          <a:p>
            <a:pPr algn="just"/>
            <a:r>
              <a:rPr lang="en-US" dirty="0" smtClean="0">
                <a:latin typeface="Arial" pitchFamily="34" charset="0"/>
                <a:cs typeface="Arial" pitchFamily="34" charset="0"/>
              </a:rPr>
              <a:t>Linen should be soaked in disinfectant, i.e. hypochlorite 1:50 for 20 minutes for white clothes and </a:t>
            </a:r>
            <a:r>
              <a:rPr lang="en-US" dirty="0" err="1" smtClean="0">
                <a:latin typeface="Arial" pitchFamily="34" charset="0"/>
                <a:cs typeface="Arial" pitchFamily="34" charset="0"/>
              </a:rPr>
              <a:t>coloured</a:t>
            </a:r>
            <a:r>
              <a:rPr lang="en-US" dirty="0" smtClean="0">
                <a:latin typeface="Arial" pitchFamily="34" charset="0"/>
                <a:cs typeface="Arial" pitchFamily="34" charset="0"/>
              </a:rPr>
              <a:t> linen as per hospital policy suitable high-level disinfectant to be used and then sent to the laundry.</a:t>
            </a:r>
          </a:p>
          <a:p>
            <a:pPr algn="just"/>
            <a:r>
              <a:rPr lang="en-US" dirty="0" smtClean="0">
                <a:latin typeface="Arial" pitchFamily="34" charset="0"/>
                <a:cs typeface="Arial" pitchFamily="34" charset="0"/>
              </a:rPr>
              <a:t> All other articles such as IV stands and furniture should be cleaned with detergent and disinfected followed by high-level disinfectant.</a:t>
            </a:r>
          </a:p>
          <a:p>
            <a:pPr algn="just"/>
            <a:r>
              <a:rPr lang="en-US" dirty="0" smtClean="0">
                <a:latin typeface="Arial" pitchFamily="34" charset="0"/>
                <a:cs typeface="Arial" pitchFamily="34" charset="0"/>
              </a:rPr>
              <a:t> Walls should be cleaned with detergent and mopped with a high-level disinfectant.</a:t>
            </a:r>
          </a:p>
          <a:p>
            <a:pPr algn="just"/>
            <a:r>
              <a:rPr lang="en-US" dirty="0" smtClean="0">
                <a:latin typeface="Arial" pitchFamily="34" charset="0"/>
                <a:cs typeface="Arial" pitchFamily="34" charset="0"/>
              </a:rPr>
              <a:t> The bathrooms should be cleaned with detergent and water followed by disinfection with hypochlorite 1:50 dilution.</a:t>
            </a:r>
          </a:p>
          <a:p>
            <a:endParaRPr lang="en-US"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smtClean="0">
                <a:latin typeface="Lucida Sans Unicode" pitchFamily="34" charset="0"/>
                <a:cs typeface="Lucida Sans Unicode" pitchFamily="34" charset="0"/>
              </a:rPr>
              <a:t>At discharge</a:t>
            </a: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838200"/>
            <a:ext cx="8229600" cy="5287963"/>
          </a:xfrm>
        </p:spPr>
        <p:txBody>
          <a:bodyPr>
            <a:noAutofit/>
          </a:bodyPr>
          <a:lstStyle/>
          <a:p>
            <a:pPr algn="just"/>
            <a:r>
              <a:rPr lang="en-US" sz="2800" dirty="0" smtClean="0">
                <a:latin typeface="Arial" pitchFamily="34" charset="0"/>
                <a:cs typeface="Arial" pitchFamily="34" charset="0"/>
              </a:rPr>
              <a:t>The pillows and mattress covers are to be cleaned with detergent, disinfected with a high level disinfectant and sent to the laundry. </a:t>
            </a:r>
          </a:p>
          <a:p>
            <a:pPr algn="just"/>
            <a:r>
              <a:rPr lang="en-US" sz="2800" dirty="0" smtClean="0">
                <a:latin typeface="Arial" pitchFamily="34" charset="0"/>
                <a:cs typeface="Arial" pitchFamily="34" charset="0"/>
              </a:rPr>
              <a:t>Bed sheets, curtains, gowns and dusters must be removed, soaked in with a high-level disinfectant for one hour and then sent to laundry. </a:t>
            </a:r>
          </a:p>
          <a:p>
            <a:pPr algn="just"/>
            <a:r>
              <a:rPr lang="en-US" sz="2800" dirty="0" smtClean="0">
                <a:latin typeface="Arial" pitchFamily="34" charset="0"/>
                <a:cs typeface="Arial" pitchFamily="34" charset="0"/>
              </a:rPr>
              <a:t> After disinfection, wash the room, wall, window, doors, bathroom, sink and furniture with soap solution after doing thorough high dusting in that cubicle.</a:t>
            </a:r>
          </a:p>
          <a:p>
            <a:pPr algn="just">
              <a:buNone/>
            </a:pPr>
            <a:endParaRPr lang="en-US" sz="2800"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smtClean="0">
                <a:latin typeface="Lucida Sans Unicode" pitchFamily="34" charset="0"/>
                <a:cs typeface="Lucida Sans Unicode" pitchFamily="34" charset="0"/>
              </a:rPr>
              <a:t>At discharge</a:t>
            </a: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143000"/>
            <a:ext cx="8229600" cy="5257800"/>
          </a:xfrm>
        </p:spPr>
        <p:txBody>
          <a:bodyPr>
            <a:noAutofit/>
          </a:bodyPr>
          <a:lstStyle/>
          <a:p>
            <a:pPr algn="just">
              <a:lnSpc>
                <a:spcPct val="150000"/>
              </a:lnSpc>
            </a:pPr>
            <a:r>
              <a:rPr lang="en-US" sz="2800" dirty="0" smtClean="0">
                <a:latin typeface="Arial" pitchFamily="34" charset="0"/>
                <a:cs typeface="Arial" pitchFamily="34" charset="0"/>
              </a:rPr>
              <a:t>Soak bed pan, urinal, kidney basin in with a high-level disinfectant for one hour, wash with detergent and dry it under sunlight. </a:t>
            </a:r>
          </a:p>
          <a:p>
            <a:pPr algn="just">
              <a:lnSpc>
                <a:spcPct val="150000"/>
              </a:lnSpc>
            </a:pPr>
            <a:r>
              <a:rPr lang="en-US" sz="2800" dirty="0" smtClean="0">
                <a:latin typeface="Arial" pitchFamily="34" charset="0"/>
                <a:cs typeface="Arial" pitchFamily="34" charset="0"/>
              </a:rPr>
              <a:t> Wash basin, multi-bin, bucket, jugs, mugs are washed with soap solution and dried in sunlight.</a:t>
            </a:r>
          </a:p>
          <a:p>
            <a:pPr algn="just">
              <a:lnSpc>
                <a:spcPct val="150000"/>
              </a:lnSpc>
            </a:pPr>
            <a:r>
              <a:rPr lang="en-US" sz="2800" dirty="0" smtClean="0">
                <a:latin typeface="Arial" pitchFamily="34" charset="0"/>
                <a:cs typeface="Arial" pitchFamily="34" charset="0"/>
              </a:rPr>
              <a:t>Rubber sheets (Mackintosh) are to be cleaned with detergent and water, dried, powdered and replaced</a:t>
            </a:r>
            <a:r>
              <a:rPr lang="en-US" sz="2800" dirty="0" smtClean="0"/>
              <a:t>.</a:t>
            </a:r>
            <a:endParaRPr lang="en-US" sz="2800"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Lucida Sans Unicode" pitchFamily="34" charset="0"/>
                <a:cs typeface="Lucida Sans Unicode" pitchFamily="34" charset="0"/>
              </a:rPr>
              <a:t>Visitors </a:t>
            </a: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lnSpcReduction="10000"/>
          </a:bodyPr>
          <a:lstStyle/>
          <a:p>
            <a:pPr algn="just"/>
            <a:r>
              <a:rPr lang="en-US" sz="2800" dirty="0" smtClean="0">
                <a:latin typeface="Arial" pitchFamily="34" charset="0"/>
                <a:cs typeface="Arial" pitchFamily="34" charset="0"/>
              </a:rPr>
              <a:t>Visitors to the isolation facility should be restricted /disallowed. </a:t>
            </a:r>
          </a:p>
          <a:p>
            <a:pPr algn="just"/>
            <a:r>
              <a:rPr lang="en-US" sz="2800" dirty="0" smtClean="0">
                <a:latin typeface="Arial" pitchFamily="34" charset="0"/>
                <a:cs typeface="Arial" pitchFamily="34" charset="0"/>
              </a:rPr>
              <a:t>For unavoidable entries, they should use PPE according to the hospital guidance, and should be instructed on its proper use and in hand hygiene practices prior to entry into the isolation room/area.</a:t>
            </a:r>
          </a:p>
          <a:p>
            <a:pPr algn="just"/>
            <a:r>
              <a:rPr lang="en-US" sz="2800" dirty="0" smtClean="0">
                <a:latin typeface="Arial" pitchFamily="34" charset="0"/>
                <a:cs typeface="Arial" pitchFamily="34" charset="0"/>
              </a:rPr>
              <a:t>Ensure that visitors consult the health-care worker in charge (who is also responsible for keeping a visitor record) before being allowed into the isolation areas. </a:t>
            </a:r>
          </a:p>
          <a:p>
            <a:endParaRPr lang="en-US" sz="2800" dirty="0" smtClean="0">
              <a:latin typeface="Arial" pitchFamily="34" charset="0"/>
              <a:cs typeface="Arial" pitchFamily="34" charset="0"/>
            </a:endParaRPr>
          </a:p>
          <a:p>
            <a:endParaRPr lang="en-US" sz="2800"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Lucida Sans Unicode" pitchFamily="34" charset="0"/>
                <a:cs typeface="Lucida Sans Unicode" pitchFamily="34" charset="0"/>
              </a:rPr>
              <a:t>Staff</a:t>
            </a:r>
            <a:endParaRPr lang="en-US" sz="3600"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sz="2800" dirty="0" smtClean="0">
                <a:latin typeface="Arial" pitchFamily="34" charset="0"/>
                <a:cs typeface="Arial" pitchFamily="34" charset="0"/>
              </a:rPr>
              <a:t>Doctors, nurses and paramedics posted to isolation facility </a:t>
            </a:r>
            <a:r>
              <a:rPr lang="en-US" sz="2800" b="1" dirty="0" smtClean="0">
                <a:latin typeface="Arial" pitchFamily="34" charset="0"/>
                <a:cs typeface="Arial" pitchFamily="34" charset="0"/>
              </a:rPr>
              <a:t>need to be dedicated and not allowed to work in other patient-care areas. </a:t>
            </a:r>
          </a:p>
          <a:p>
            <a:pPr algn="just"/>
            <a:r>
              <a:rPr lang="en-US" sz="2800" dirty="0" smtClean="0">
                <a:latin typeface="Arial" pitchFamily="34" charset="0"/>
                <a:cs typeface="Arial" pitchFamily="34" charset="0"/>
              </a:rPr>
              <a:t>Keep a roster of all staff working in the isolation areas, for possible outbreak investigation and contact tracing.</a:t>
            </a:r>
            <a:endParaRPr lang="en-US" sz="2800" b="1" dirty="0" smtClean="0">
              <a:latin typeface="Arial" pitchFamily="34" charset="0"/>
              <a:cs typeface="Arial" pitchFamily="34" charset="0"/>
            </a:endParaRPr>
          </a:p>
          <a:p>
            <a:pPr algn="just"/>
            <a:r>
              <a:rPr lang="en-US" sz="2800" dirty="0" smtClean="0">
                <a:latin typeface="Arial" pitchFamily="34" charset="0"/>
                <a:cs typeface="Arial" pitchFamily="34" charset="0"/>
              </a:rPr>
              <a:t> All health staff involved in patient care should be well trained in the use of PPE. </a:t>
            </a:r>
          </a:p>
          <a:p>
            <a:pPr algn="just"/>
            <a:r>
              <a:rPr lang="en-US" sz="2800" dirty="0" smtClean="0">
                <a:latin typeface="Arial" pitchFamily="34" charset="0"/>
                <a:cs typeface="Arial" pitchFamily="34" charset="0"/>
              </a:rPr>
              <a:t>Consider having designated portable X-ray and portable ultrasound equipment. </a:t>
            </a:r>
          </a:p>
          <a:p>
            <a:endParaRPr lang="en-US" dirty="0" smtClean="0"/>
          </a:p>
          <a:p>
            <a:endParaRPr lang="en-US" dirty="0" smtClean="0"/>
          </a:p>
          <a:p>
            <a:endParaRPr lang="en-US"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Lucida Sans Unicode" pitchFamily="34" charset="0"/>
                <a:cs typeface="Lucida Sans Unicode" pitchFamily="34" charset="0"/>
              </a:rPr>
              <a:t>Training </a:t>
            </a: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295400"/>
            <a:ext cx="8229600" cy="5791200"/>
          </a:xfrm>
        </p:spPr>
        <p:txBody>
          <a:bodyPr>
            <a:normAutofit fontScale="77500" lnSpcReduction="20000"/>
          </a:bodyPr>
          <a:lstStyle/>
          <a:p>
            <a:pPr>
              <a:buNone/>
            </a:pPr>
            <a:r>
              <a:rPr lang="en-US" b="1" dirty="0" smtClean="0">
                <a:latin typeface="Arial" pitchFamily="34" charset="0"/>
                <a:cs typeface="Arial" pitchFamily="34" charset="0"/>
              </a:rPr>
              <a:t>Education and job-specific training to HCP regarding </a:t>
            </a:r>
          </a:p>
          <a:p>
            <a:pPr lvl="1"/>
            <a:r>
              <a:rPr lang="en-US" sz="3200" dirty="0" smtClean="0">
                <a:latin typeface="Arial" pitchFamily="34" charset="0"/>
                <a:cs typeface="Arial" pitchFamily="34" charset="0"/>
              </a:rPr>
              <a:t>Signs and symptoms of infection </a:t>
            </a:r>
          </a:p>
          <a:p>
            <a:pPr lvl="1"/>
            <a:r>
              <a:rPr lang="en-US" sz="3200" dirty="0" smtClean="0">
                <a:latin typeface="Arial" pitchFamily="34" charset="0"/>
                <a:cs typeface="Arial" pitchFamily="34" charset="0"/>
              </a:rPr>
              <a:t>Triage procedures including patient placement and filling the CIF </a:t>
            </a:r>
          </a:p>
          <a:p>
            <a:pPr lvl="1"/>
            <a:r>
              <a:rPr lang="en-US" sz="3200" dirty="0" smtClean="0">
                <a:latin typeface="Arial" pitchFamily="34" charset="0"/>
                <a:cs typeface="Arial" pitchFamily="34" charset="0"/>
              </a:rPr>
              <a:t> safely collect clinical specimen </a:t>
            </a:r>
          </a:p>
          <a:p>
            <a:pPr lvl="1"/>
            <a:r>
              <a:rPr lang="en-US" sz="3200" dirty="0" smtClean="0">
                <a:latin typeface="Arial" pitchFamily="34" charset="0"/>
                <a:cs typeface="Arial" pitchFamily="34" charset="0"/>
              </a:rPr>
              <a:t>Correct infection control practices and PPE use </a:t>
            </a:r>
          </a:p>
          <a:p>
            <a:pPr lvl="1"/>
            <a:r>
              <a:rPr lang="en-US" sz="3200" dirty="0" smtClean="0">
                <a:latin typeface="Arial" pitchFamily="34" charset="0"/>
                <a:cs typeface="Arial" pitchFamily="34" charset="0"/>
              </a:rPr>
              <a:t>HCP sick leave policies </a:t>
            </a:r>
          </a:p>
          <a:p>
            <a:pPr lvl="1"/>
            <a:r>
              <a:rPr lang="en-US" sz="3200" dirty="0" smtClean="0">
                <a:latin typeface="Arial" pitchFamily="34" charset="0"/>
                <a:cs typeface="Arial" pitchFamily="34" charset="0"/>
              </a:rPr>
              <a:t>Recommended actions for not using recommended PPE </a:t>
            </a:r>
          </a:p>
          <a:p>
            <a:pPr lvl="1"/>
            <a:r>
              <a:rPr lang="en-US" sz="3200" dirty="0" smtClean="0">
                <a:latin typeface="Arial" pitchFamily="34" charset="0"/>
                <a:cs typeface="Arial" pitchFamily="34" charset="0"/>
              </a:rPr>
              <a:t> how and to whom suspected cases (covid-19)should be reported </a:t>
            </a:r>
          </a:p>
          <a:p>
            <a:pPr lvl="1">
              <a:buNone/>
            </a:pPr>
            <a:r>
              <a:rPr lang="en-US" sz="3200" dirty="0" smtClean="0">
                <a:latin typeface="Arial" pitchFamily="34" charset="0"/>
                <a:cs typeface="Arial" pitchFamily="34" charset="0"/>
              </a:rPr>
              <a:t>	</a:t>
            </a:r>
          </a:p>
          <a:p>
            <a:endParaRPr lang="en-US" dirty="0" smtClean="0"/>
          </a:p>
          <a:p>
            <a:pPr>
              <a:buNone/>
            </a:pPr>
            <a:r>
              <a:rPr lang="en-US" dirty="0" smtClean="0"/>
              <a:t>	</a:t>
            </a:r>
          </a:p>
          <a:p>
            <a:pPr>
              <a:buNone/>
            </a:pPr>
            <a:endParaRPr lang="en-US" dirty="0" smtClean="0"/>
          </a:p>
          <a:p>
            <a:endParaRPr lang="en-US"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t/>
            </a:r>
            <a:br>
              <a:rPr lang="en-US" dirty="0" smtClean="0"/>
            </a:br>
            <a:r>
              <a:rPr lang="en-US" sz="4000" b="1" dirty="0" smtClean="0">
                <a:latin typeface="Lucida Sans Unicode" pitchFamily="34" charset="0"/>
                <a:cs typeface="Lucida Sans Unicode" pitchFamily="34" charset="0"/>
              </a:rPr>
              <a:t>Checklist for isolation rooms </a:t>
            </a:r>
            <a:br>
              <a:rPr lang="en-US" sz="4000" b="1" dirty="0" smtClean="0">
                <a:latin typeface="Lucida Sans Unicode" pitchFamily="34" charset="0"/>
                <a:cs typeface="Lucida Sans Unicode" pitchFamily="34" charset="0"/>
              </a:rPr>
            </a:br>
            <a:endParaRPr lang="en-US" sz="4000"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990600"/>
            <a:ext cx="8229600" cy="5257800"/>
          </a:xfrm>
        </p:spPr>
        <p:txBody>
          <a:bodyPr>
            <a:normAutofit fontScale="47500" lnSpcReduction="20000"/>
          </a:bodyPr>
          <a:lstStyle/>
          <a:p>
            <a:r>
              <a:rPr lang="en-US" sz="4500" dirty="0" smtClean="0">
                <a:latin typeface="Arial" pitchFamily="34" charset="0"/>
                <a:cs typeface="Arial" pitchFamily="34" charset="0"/>
              </a:rPr>
              <a:t>Eye protection (visor or goggles) </a:t>
            </a:r>
          </a:p>
          <a:p>
            <a:r>
              <a:rPr lang="en-US" sz="4500" dirty="0" smtClean="0">
                <a:latin typeface="Arial" pitchFamily="34" charset="0"/>
                <a:cs typeface="Arial" pitchFamily="34" charset="0"/>
              </a:rPr>
              <a:t>Face shield (provides eye, nose and mouth protection) </a:t>
            </a:r>
          </a:p>
          <a:p>
            <a:r>
              <a:rPr lang="en-US" sz="4500" dirty="0" smtClean="0">
                <a:latin typeface="Arial" pitchFamily="34" charset="0"/>
                <a:cs typeface="Arial" pitchFamily="34" charset="0"/>
              </a:rPr>
              <a:t>Reusable vinyl or rubber gloves for environmental cleaning </a:t>
            </a:r>
          </a:p>
          <a:p>
            <a:r>
              <a:rPr lang="en-US" sz="4500" dirty="0" smtClean="0">
                <a:latin typeface="Arial" pitchFamily="34" charset="0"/>
                <a:cs typeface="Arial" pitchFamily="34" charset="0"/>
              </a:rPr>
              <a:t> Latex single-use gloves for clinical care </a:t>
            </a:r>
          </a:p>
          <a:p>
            <a:r>
              <a:rPr lang="en-US" sz="4500" dirty="0" smtClean="0">
                <a:latin typeface="Arial" pitchFamily="34" charset="0"/>
                <a:cs typeface="Arial" pitchFamily="34" charset="0"/>
              </a:rPr>
              <a:t> Hair covers </a:t>
            </a:r>
          </a:p>
          <a:p>
            <a:r>
              <a:rPr lang="en-US" sz="4500" dirty="0" smtClean="0">
                <a:latin typeface="Arial" pitchFamily="34" charset="0"/>
                <a:cs typeface="Arial" pitchFamily="34" charset="0"/>
              </a:rPr>
              <a:t>Particulate respirators (N95, FFP2, or equivalent)  medical (surgical or procedure) masks </a:t>
            </a:r>
          </a:p>
          <a:p>
            <a:r>
              <a:rPr lang="en-US" sz="4500" dirty="0" smtClean="0">
                <a:latin typeface="Arial" pitchFamily="34" charset="0"/>
                <a:cs typeface="Arial" pitchFamily="34" charset="0"/>
              </a:rPr>
              <a:t>Gowns and aprons </a:t>
            </a:r>
          </a:p>
          <a:p>
            <a:r>
              <a:rPr lang="en-US" sz="4500" dirty="0" smtClean="0">
                <a:latin typeface="Arial" pitchFamily="34" charset="0"/>
                <a:cs typeface="Arial" pitchFamily="34" charset="0"/>
              </a:rPr>
              <a:t>Single-use long-sleeved fluid-resistant or reusable non-fluid-resistant gowns </a:t>
            </a:r>
          </a:p>
          <a:p>
            <a:r>
              <a:rPr lang="en-US" sz="4500" dirty="0" smtClean="0">
                <a:latin typeface="Arial" pitchFamily="34" charset="0"/>
                <a:cs typeface="Arial" pitchFamily="34" charset="0"/>
              </a:rPr>
              <a:t>Plastic aprons (for use over non-fluid-resistant gowns if splashing is anticipated and if fluid-resistant gowns are not available) </a:t>
            </a:r>
          </a:p>
          <a:p>
            <a:r>
              <a:rPr lang="en-US" sz="4500" dirty="0" smtClean="0">
                <a:latin typeface="Arial" pitchFamily="34" charset="0"/>
                <a:cs typeface="Arial" pitchFamily="34" charset="0"/>
              </a:rPr>
              <a:t> Alcohol-based hand rub </a:t>
            </a:r>
          </a:p>
          <a:p>
            <a:r>
              <a:rPr lang="en-US" sz="4500" dirty="0" smtClean="0">
                <a:latin typeface="Arial" pitchFamily="34" charset="0"/>
                <a:cs typeface="Arial" pitchFamily="34" charset="0"/>
              </a:rPr>
              <a:t> Plain soap (liquid if possible, for washing hands in clean water) </a:t>
            </a:r>
          </a:p>
          <a:p>
            <a:r>
              <a:rPr lang="en-US" sz="4500" dirty="0" smtClean="0">
                <a:latin typeface="Arial" pitchFamily="34" charset="0"/>
                <a:cs typeface="Arial" pitchFamily="34" charset="0"/>
              </a:rPr>
              <a:t>Clean single-use towels (e.g. Paper towels) </a:t>
            </a:r>
          </a:p>
          <a:p>
            <a:r>
              <a:rPr lang="en-US" sz="4500" dirty="0" smtClean="0">
                <a:latin typeface="Arial" pitchFamily="34" charset="0"/>
                <a:cs typeface="Arial" pitchFamily="34" charset="0"/>
              </a:rPr>
              <a:t>Sharps containers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229600" cy="1143000"/>
          </a:xfrm>
        </p:spPr>
        <p:txBody>
          <a:bodyPr/>
          <a:lstStyle/>
          <a:p>
            <a:r>
              <a:rPr lang="en-US" b="1" dirty="0" smtClean="0">
                <a:latin typeface="Lucida Sans Unicode" pitchFamily="34" charset="0"/>
                <a:cs typeface="Lucida Sans Unicode" pitchFamily="34" charset="0"/>
              </a:rPr>
              <a:t>Checklist for isolation rooms</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fontScale="85000" lnSpcReduction="20000"/>
          </a:bodyPr>
          <a:lstStyle/>
          <a:p>
            <a:pPr algn="just"/>
            <a:r>
              <a:rPr lang="en-US" dirty="0" smtClean="0">
                <a:latin typeface="Arial" pitchFamily="34" charset="0"/>
                <a:cs typeface="Arial" pitchFamily="34" charset="0"/>
              </a:rPr>
              <a:t>Appropriate detergent for environmental cleaning and disinfectant for disinfection of surfaces, instruments or equipment </a:t>
            </a:r>
          </a:p>
          <a:p>
            <a:pPr algn="just"/>
            <a:r>
              <a:rPr lang="en-US" dirty="0" smtClean="0">
                <a:latin typeface="Arial" pitchFamily="34" charset="0"/>
                <a:cs typeface="Arial" pitchFamily="34" charset="0"/>
              </a:rPr>
              <a:t>Large plastic bags </a:t>
            </a:r>
          </a:p>
          <a:p>
            <a:pPr algn="just"/>
            <a:r>
              <a:rPr lang="en-US" dirty="0" smtClean="0">
                <a:latin typeface="Arial" pitchFamily="34" charset="0"/>
                <a:cs typeface="Arial" pitchFamily="34" charset="0"/>
              </a:rPr>
              <a:t> Appropriate clinical waste bags </a:t>
            </a:r>
          </a:p>
          <a:p>
            <a:pPr algn="just"/>
            <a:r>
              <a:rPr lang="en-US" dirty="0" smtClean="0">
                <a:latin typeface="Arial" pitchFamily="34" charset="0"/>
                <a:cs typeface="Arial" pitchFamily="34" charset="0"/>
              </a:rPr>
              <a:t>Linen bags </a:t>
            </a:r>
          </a:p>
          <a:p>
            <a:pPr algn="just"/>
            <a:r>
              <a:rPr lang="en-US" dirty="0" smtClean="0">
                <a:latin typeface="Arial" pitchFamily="34" charset="0"/>
                <a:cs typeface="Arial" pitchFamily="34" charset="0"/>
              </a:rPr>
              <a:t>Collection container for used equipment </a:t>
            </a:r>
          </a:p>
          <a:p>
            <a:pPr algn="just"/>
            <a:r>
              <a:rPr lang="en-US" dirty="0" smtClean="0">
                <a:latin typeface="Arial" pitchFamily="34" charset="0"/>
                <a:cs typeface="Arial" pitchFamily="34" charset="0"/>
              </a:rPr>
              <a:t>Standard IEC </a:t>
            </a:r>
          </a:p>
          <a:p>
            <a:pPr algn="just"/>
            <a:r>
              <a:rPr lang="en-US" dirty="0" smtClean="0">
                <a:latin typeface="Arial" pitchFamily="34" charset="0"/>
                <a:cs typeface="Arial" pitchFamily="34" charset="0"/>
              </a:rPr>
              <a:t>Standard protocols for hand hygiene, sample collection and BMW displayed clearly </a:t>
            </a:r>
          </a:p>
          <a:p>
            <a:pPr algn="just"/>
            <a:r>
              <a:rPr lang="en-US" dirty="0" smtClean="0">
                <a:latin typeface="Arial" pitchFamily="34" charset="0"/>
                <a:cs typeface="Arial" pitchFamily="34" charset="0"/>
              </a:rPr>
              <a:t> Standard Clinical management protocols </a:t>
            </a:r>
          </a:p>
          <a:p>
            <a:pPr algn="just"/>
            <a:endParaRPr lang="en-US" dirty="0" smtClean="0">
              <a:latin typeface="Arial" pitchFamily="34" charset="0"/>
              <a:cs typeface="Arial" pitchFamily="34" charset="0"/>
            </a:endParaRPr>
          </a:p>
          <a:p>
            <a:endParaRPr lang="en-US"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229600" cy="1143000"/>
          </a:xfrm>
        </p:spPr>
        <p:txBody>
          <a:bodyPr>
            <a:normAutofit fontScale="90000"/>
          </a:bodyPr>
          <a:lstStyle/>
          <a:p>
            <a:r>
              <a:rPr lang="en-US" b="1" dirty="0" smtClean="0">
                <a:latin typeface="Lucida Sans Unicode" pitchFamily="34" charset="0"/>
                <a:cs typeface="Lucida Sans Unicode" pitchFamily="34" charset="0"/>
              </a:rPr>
              <a:t/>
            </a:r>
            <a:br>
              <a:rPr lang="en-US" b="1" dirty="0" smtClean="0">
                <a:latin typeface="Lucida Sans Unicode" pitchFamily="34" charset="0"/>
                <a:cs typeface="Lucida Sans Unicode" pitchFamily="34" charset="0"/>
              </a:rPr>
            </a:br>
            <a:r>
              <a:rPr lang="en-US" b="1" dirty="0" smtClean="0">
                <a:latin typeface="Lucida Sans Unicode" pitchFamily="34" charset="0"/>
                <a:cs typeface="Lucida Sans Unicode" pitchFamily="34" charset="0"/>
              </a:rPr>
              <a:t> </a:t>
            </a:r>
            <a:r>
              <a:rPr lang="en-US" sz="4000" b="1" dirty="0" smtClean="0">
                <a:latin typeface="Lucida Sans Unicode" pitchFamily="34" charset="0"/>
                <a:cs typeface="Lucida Sans Unicode" pitchFamily="34" charset="0"/>
              </a:rPr>
              <a:t>Wearing and removing Personal Protective Equipment </a:t>
            </a:r>
            <a:r>
              <a:rPr lang="en-US" b="1" dirty="0" smtClean="0">
                <a:latin typeface="Lucida Sans Unicode" pitchFamily="34" charset="0"/>
                <a:cs typeface="Lucida Sans Unicode" pitchFamily="34" charset="0"/>
              </a:rPr>
              <a:t/>
            </a:r>
            <a:br>
              <a:rPr lang="en-US" b="1" dirty="0" smtClean="0">
                <a:latin typeface="Lucida Sans Unicode" pitchFamily="34" charset="0"/>
                <a:cs typeface="Lucida Sans Unicode" pitchFamily="34" charset="0"/>
              </a:rPr>
            </a:b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304800" y="1447800"/>
            <a:ext cx="8382000" cy="4678363"/>
          </a:xfrm>
        </p:spPr>
        <p:txBody>
          <a:bodyPr>
            <a:normAutofit/>
          </a:bodyPr>
          <a:lstStyle/>
          <a:p>
            <a:pPr>
              <a:buNone/>
            </a:pPr>
            <a:r>
              <a:rPr lang="en-US" sz="2400" dirty="0" smtClean="0">
                <a:latin typeface="Arial" pitchFamily="34" charset="0"/>
                <a:cs typeface="Arial" pitchFamily="34" charset="0"/>
              </a:rPr>
              <a:t>Before entering the isolation room or area: </a:t>
            </a:r>
          </a:p>
          <a:p>
            <a:r>
              <a:rPr lang="en-US" sz="2400" dirty="0" smtClean="0">
                <a:latin typeface="Arial" pitchFamily="34" charset="0"/>
                <a:cs typeface="Arial" pitchFamily="34" charset="0"/>
              </a:rPr>
              <a:t>Collect all equipment needed; </a:t>
            </a:r>
          </a:p>
          <a:p>
            <a:r>
              <a:rPr lang="en-US" sz="2400" dirty="0" smtClean="0">
                <a:latin typeface="Arial" pitchFamily="34" charset="0"/>
                <a:cs typeface="Arial" pitchFamily="34" charset="0"/>
              </a:rPr>
              <a:t>Perform hand hygiene with an alcohol-based hand rub (preferably when hands are not visibly soiled) or soap and water; </a:t>
            </a:r>
          </a:p>
          <a:p>
            <a:r>
              <a:rPr lang="en-US" sz="2400" dirty="0" smtClean="0">
                <a:latin typeface="Arial" pitchFamily="34" charset="0"/>
                <a:cs typeface="Arial" pitchFamily="34" charset="0"/>
              </a:rPr>
              <a:t>Put on PPE in the order that ensures adequate placement of PPE items and prevent self-contamination and self-inoculation while using and taking off PPE; </a:t>
            </a:r>
          </a:p>
          <a:p>
            <a:pPr lvl="1"/>
            <a:r>
              <a:rPr lang="en-US" sz="2400" dirty="0" smtClean="0">
                <a:latin typeface="Arial" pitchFamily="34" charset="0"/>
                <a:cs typeface="Arial" pitchFamily="34" charset="0"/>
              </a:rPr>
              <a:t>an example of the order in which to don PPE when all PPE items are needed is hand hygiene, gown, mask or respirator, eye protection and gloves </a:t>
            </a:r>
          </a:p>
          <a:p>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Isolation</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219200"/>
            <a:ext cx="8229600" cy="5334000"/>
          </a:xfrm>
        </p:spPr>
        <p:txBody>
          <a:bodyPr>
            <a:normAutofit fontScale="92500" lnSpcReduction="10000"/>
          </a:bodyPr>
          <a:lstStyle/>
          <a:p>
            <a:pPr algn="just"/>
            <a:r>
              <a:rPr lang="en-US" sz="2800" dirty="0" smtClean="0">
                <a:latin typeface="Arial" pitchFamily="34" charset="0"/>
                <a:cs typeface="Arial" pitchFamily="34" charset="0"/>
              </a:rPr>
              <a:t>Isolation refers to </a:t>
            </a:r>
            <a:r>
              <a:rPr lang="en-US" sz="2800" b="1" dirty="0" smtClean="0">
                <a:latin typeface="Arial" pitchFamily="34" charset="0"/>
                <a:cs typeface="Arial" pitchFamily="34" charset="0"/>
              </a:rPr>
              <a:t>separation of individuals who are ill and suspected or confirmed of COVID-19</a:t>
            </a:r>
            <a:r>
              <a:rPr lang="en-US" sz="2800" dirty="0" smtClean="0">
                <a:latin typeface="Arial" pitchFamily="34" charset="0"/>
                <a:cs typeface="Arial" pitchFamily="34" charset="0"/>
              </a:rPr>
              <a:t>. </a:t>
            </a:r>
          </a:p>
          <a:p>
            <a:pPr algn="just"/>
            <a:r>
              <a:rPr lang="en-US" sz="2800" dirty="0" smtClean="0">
                <a:latin typeface="Arial" pitchFamily="34" charset="0"/>
                <a:cs typeface="Arial" pitchFamily="34" charset="0"/>
              </a:rPr>
              <a:t>All suspect cases detected in the containment/buffer zones (till a diagnosis is made), will be hospitalized and kept in isolation in a designated facility till such time they are tested negative. </a:t>
            </a:r>
          </a:p>
          <a:p>
            <a:pPr algn="just"/>
            <a:r>
              <a:rPr lang="en-US" sz="2800" dirty="0" smtClean="0">
                <a:latin typeface="Arial" pitchFamily="34" charset="0"/>
                <a:cs typeface="Arial" pitchFamily="34" charset="0"/>
              </a:rPr>
              <a:t>Persons testing positive for COVID-19 will remain to be hospitalized till such time two of their samples are tested negative as per </a:t>
            </a:r>
            <a:r>
              <a:rPr lang="en-US" sz="2800" dirty="0" err="1" smtClean="0">
                <a:latin typeface="Arial" pitchFamily="34" charset="0"/>
                <a:cs typeface="Arial" pitchFamily="34" charset="0"/>
              </a:rPr>
              <a:t>MoHFW’s</a:t>
            </a:r>
            <a:r>
              <a:rPr lang="en-US" sz="2800" dirty="0" smtClean="0">
                <a:latin typeface="Arial" pitchFamily="34" charset="0"/>
                <a:cs typeface="Arial" pitchFamily="34" charset="0"/>
              </a:rPr>
              <a:t> discharge policy.</a:t>
            </a:r>
          </a:p>
          <a:p>
            <a:pPr algn="just"/>
            <a:r>
              <a:rPr lang="en-US" sz="2800" dirty="0" smtClean="0">
                <a:latin typeface="Arial" pitchFamily="34" charset="0"/>
                <a:cs typeface="Arial" pitchFamily="34" charset="0"/>
              </a:rPr>
              <a:t> About 15% of the patients are likely to develop pneumonia, 5% of whom requires ventilator management</a:t>
            </a: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7772400" cy="1143000"/>
          </a:xfrm>
        </p:spPr>
        <p:txBody>
          <a:bodyPr>
            <a:normAutofit fontScale="90000"/>
          </a:bodyPr>
          <a:lstStyle/>
          <a:p>
            <a:r>
              <a:rPr lang="en-US" sz="4000" b="1" dirty="0" smtClean="0">
                <a:latin typeface="Lucida Sans Unicode" pitchFamily="34" charset="0"/>
                <a:cs typeface="Lucida Sans Unicode" pitchFamily="34" charset="0"/>
              </a:rPr>
              <a:t>Leaving the isolation room or area </a:t>
            </a:r>
            <a:r>
              <a:rPr lang="en-US" b="1" dirty="0" smtClean="0">
                <a:latin typeface="Lucida Sans Unicode" pitchFamily="34" charset="0"/>
                <a:cs typeface="Lucida Sans Unicode" pitchFamily="34" charset="0"/>
              </a:rPr>
              <a:t/>
            </a:r>
            <a:br>
              <a:rPr lang="en-US" b="1" dirty="0" smtClean="0">
                <a:latin typeface="Lucida Sans Unicode" pitchFamily="34" charset="0"/>
                <a:cs typeface="Lucida Sans Unicode" pitchFamily="34" charset="0"/>
              </a:rPr>
            </a:b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itchFamily="34" charset="0"/>
                <a:cs typeface="Arial" pitchFamily="34" charset="0"/>
              </a:rPr>
              <a:t>Either remove PPE in the anteroom or, if there is no anteroom, make sure that the PPE will not contaminate either the environment outside the isolation room or area, or other people. </a:t>
            </a:r>
          </a:p>
          <a:p>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latin typeface="Lucida Sans Unicode" pitchFamily="34" charset="0"/>
                <a:cs typeface="Lucida Sans Unicode" pitchFamily="34" charset="0"/>
              </a:rPr>
              <a:t>Remove PPE</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609600" y="1066800"/>
            <a:ext cx="8229600" cy="5562600"/>
          </a:xfrm>
        </p:spPr>
        <p:txBody>
          <a:bodyPr>
            <a:normAutofit/>
          </a:bodyPr>
          <a:lstStyle/>
          <a:p>
            <a:pPr>
              <a:buNone/>
            </a:pPr>
            <a:r>
              <a:rPr lang="en-US" sz="2000" dirty="0" smtClean="0">
                <a:latin typeface="Arial" pitchFamily="34" charset="0"/>
                <a:cs typeface="Arial" pitchFamily="34" charset="0"/>
              </a:rPr>
              <a:t>Remove PPE in a manner that prevents self-contamination or self-inoculation with contaminated PPE or hands. General principles are: </a:t>
            </a:r>
          </a:p>
          <a:p>
            <a:r>
              <a:rPr lang="en-US" sz="2000" dirty="0" smtClean="0">
                <a:latin typeface="Arial" pitchFamily="34" charset="0"/>
                <a:cs typeface="Arial" pitchFamily="34" charset="0"/>
              </a:rPr>
              <a:t>Remove the most contaminated PPE items first; </a:t>
            </a:r>
          </a:p>
          <a:p>
            <a:r>
              <a:rPr lang="en-US" sz="2000" dirty="0" smtClean="0">
                <a:latin typeface="Arial" pitchFamily="34" charset="0"/>
                <a:cs typeface="Arial" pitchFamily="34" charset="0"/>
              </a:rPr>
              <a:t>Perform hand hygiene immediately after removing gloves; </a:t>
            </a:r>
          </a:p>
          <a:p>
            <a:r>
              <a:rPr lang="en-US" sz="2000" dirty="0" smtClean="0">
                <a:latin typeface="Arial" pitchFamily="34" charset="0"/>
                <a:cs typeface="Arial" pitchFamily="34" charset="0"/>
              </a:rPr>
              <a:t>Remove the mask or particulate respirator last (by grasping the ties and discarding in a rubbish bin); </a:t>
            </a:r>
          </a:p>
          <a:p>
            <a:r>
              <a:rPr lang="en-US" sz="2000" dirty="0" smtClean="0">
                <a:latin typeface="Arial" pitchFamily="34" charset="0"/>
                <a:cs typeface="Arial" pitchFamily="34" charset="0"/>
              </a:rPr>
              <a:t>Discard disposable items in a closed rubbish bin; </a:t>
            </a:r>
          </a:p>
          <a:p>
            <a:r>
              <a:rPr lang="en-US" sz="2000" dirty="0" smtClean="0">
                <a:latin typeface="Arial" pitchFamily="34" charset="0"/>
                <a:cs typeface="Arial" pitchFamily="34" charset="0"/>
              </a:rPr>
              <a:t>Put reusable items in a dry (e.g. Without any disinfectant solution) closed container; </a:t>
            </a:r>
          </a:p>
          <a:p>
            <a:pPr lvl="1"/>
            <a:r>
              <a:rPr lang="en-US" sz="2000" dirty="0" smtClean="0">
                <a:latin typeface="Arial" pitchFamily="34" charset="0"/>
                <a:cs typeface="Arial" pitchFamily="34" charset="0"/>
              </a:rPr>
              <a:t>an example of the order in which to take off PPE when all PPE items are needed is gloves (if the gown is disposable, gloves can be peeled off together with gown upon removal), hand hygiene, gown, eye protection, mask or respirator, and hand hygiene </a:t>
            </a:r>
          </a:p>
          <a:p>
            <a:r>
              <a:rPr lang="en-US" sz="2000" dirty="0" smtClean="0">
                <a:latin typeface="Arial" pitchFamily="34" charset="0"/>
                <a:cs typeface="Arial" pitchFamily="34" charset="0"/>
              </a:rPr>
              <a:t> Perform hand hygiene with an alcohol-based hand rub (preferably) or soap and water whenever un-gloved hands touch contaminated PPE items. </a:t>
            </a:r>
          </a:p>
          <a:p>
            <a:endParaRPr lang="en-US" sz="2000" dirty="0" smtClean="0"/>
          </a:p>
          <a:p>
            <a:endParaRPr lang="en-US" sz="2000" dirty="0"/>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sz="3600" b="1" dirty="0" smtClean="0">
                <a:latin typeface="Lucida Sans Unicode" pitchFamily="34" charset="0"/>
                <a:cs typeface="Lucida Sans Unicode" pitchFamily="34" charset="0"/>
              </a:rPr>
              <a:t>Source of above information</a:t>
            </a:r>
            <a:endParaRPr lang="en-US" sz="3600" b="1" dirty="0">
              <a:latin typeface="Lucida Sans Unicode" pitchFamily="34" charset="0"/>
              <a:cs typeface="Lucida Sans Unicode"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itchFamily="34" charset="0"/>
                <a:cs typeface="Arial" pitchFamily="34" charset="0"/>
              </a:rPr>
              <a:t>https://ncdc.gov.in/WriteReadData/l892s/42417646181584529159.pdf</a:t>
            </a:r>
          </a:p>
          <a:p>
            <a:r>
              <a:rPr lang="en-US" sz="2800" dirty="0" smtClean="0">
                <a:latin typeface="Arial" pitchFamily="34" charset="0"/>
                <a:cs typeface="Arial" pitchFamily="34" charset="0"/>
              </a:rPr>
              <a:t>https://www.mohfw.gov.in/pdf/National%20Guidelines%20for%20IPC%20in%20HCF%20-%20final%281%29.pdf</a:t>
            </a: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1600200"/>
          </a:xfrm>
        </p:spPr>
        <p:txBody>
          <a:bodyPr>
            <a:normAutofit/>
          </a:bodyPr>
          <a:lstStyle/>
          <a:p>
            <a:pPr algn="ctr">
              <a:buNone/>
            </a:pPr>
            <a:r>
              <a:rPr lang="en-GB" sz="8800" dirty="0" smtClean="0"/>
              <a:t>Thank You </a:t>
            </a:r>
            <a:endParaRPr lang="en-US" sz="8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pic>
        <p:nvPicPr>
          <p:cNvPr id="5" name="Picture 4" descr="C:\Users\ollin\Downloads\SIHFW logo.PNG"/>
          <p:cNvPicPr>
            <a:picLocks noChangeAspect="1" noChangeArrowheads="1"/>
          </p:cNvPicPr>
          <p:nvPr/>
        </p:nvPicPr>
        <p:blipFill>
          <a:blip r:embed="rId2" cstate="print"/>
          <a:srcRect/>
          <a:stretch>
            <a:fillRect/>
          </a:stretch>
        </p:blipFill>
        <p:spPr bwMode="auto">
          <a:xfrm>
            <a:off x="8062912" y="14692"/>
            <a:ext cx="1081088" cy="112830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b="1" dirty="0" err="1" smtClean="0">
                <a:latin typeface="Lucida Sans Unicode" pitchFamily="34" charset="0"/>
                <a:cs typeface="Lucida Sans Unicode" pitchFamily="34" charset="0"/>
              </a:rPr>
              <a:t>Covid</a:t>
            </a:r>
            <a:r>
              <a:rPr lang="en-US" b="1" dirty="0" smtClean="0">
                <a:latin typeface="Lucida Sans Unicode" pitchFamily="34" charset="0"/>
                <a:cs typeface="Lucida Sans Unicode" pitchFamily="34" charset="0"/>
              </a:rPr>
              <a:t> Care</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381000" y="990600"/>
            <a:ext cx="8763000" cy="5867400"/>
          </a:xfrm>
        </p:spPr>
        <p:txBody>
          <a:bodyPr>
            <a:noAutofit/>
          </a:bodyPr>
          <a:lstStyle/>
          <a:p>
            <a:pPr algn="just">
              <a:buNone/>
            </a:pPr>
            <a:r>
              <a:rPr lang="en-US" sz="2600" dirty="0" smtClean="0">
                <a:latin typeface="Arial" pitchFamily="34" charset="0"/>
                <a:cs typeface="Arial" pitchFamily="34" charset="0"/>
              </a:rPr>
              <a:t>Health Facility Should have </a:t>
            </a:r>
          </a:p>
          <a:p>
            <a:pPr algn="just"/>
            <a:r>
              <a:rPr lang="en-US" sz="2600" dirty="0" smtClean="0">
                <a:latin typeface="Arial" pitchFamily="34" charset="0"/>
                <a:cs typeface="Arial" pitchFamily="34" charset="0"/>
              </a:rPr>
              <a:t>Designated </a:t>
            </a:r>
            <a:r>
              <a:rPr lang="en-US" sz="2600" b="1" dirty="0" smtClean="0">
                <a:latin typeface="Arial" pitchFamily="34" charset="0"/>
                <a:cs typeface="Arial" pitchFamily="34" charset="0"/>
              </a:rPr>
              <a:t>ARI/COVID-19 triage area </a:t>
            </a:r>
          </a:p>
          <a:p>
            <a:pPr algn="just"/>
            <a:r>
              <a:rPr lang="en-US" sz="2600" dirty="0" smtClean="0">
                <a:latin typeface="Arial" pitchFamily="34" charset="0"/>
                <a:cs typeface="Arial" pitchFamily="34" charset="0"/>
              </a:rPr>
              <a:t>Availability of </a:t>
            </a:r>
            <a:r>
              <a:rPr lang="en-US" sz="2600" b="1" dirty="0" smtClean="0">
                <a:latin typeface="Arial" pitchFamily="34" charset="0"/>
                <a:cs typeface="Arial" pitchFamily="34" charset="0"/>
              </a:rPr>
              <a:t>signage directing to triage area </a:t>
            </a:r>
            <a:r>
              <a:rPr lang="en-US" sz="2600" dirty="0" smtClean="0">
                <a:latin typeface="Arial" pitchFamily="34" charset="0"/>
                <a:cs typeface="Arial" pitchFamily="34" charset="0"/>
              </a:rPr>
              <a:t>and signage to instruct patients to alert staff if they have symptoms of COVID-19 </a:t>
            </a:r>
          </a:p>
          <a:p>
            <a:pPr algn="just"/>
            <a:r>
              <a:rPr lang="en-US" sz="2600" b="1" dirty="0" smtClean="0">
                <a:latin typeface="Arial" pitchFamily="34" charset="0"/>
                <a:cs typeface="Arial" pitchFamily="34" charset="0"/>
              </a:rPr>
              <a:t>Physical barriers (e.g., glass or plastic screens</a:t>
            </a:r>
            <a:r>
              <a:rPr lang="en-US" sz="2600" dirty="0" smtClean="0">
                <a:latin typeface="Arial" pitchFamily="34" charset="0"/>
                <a:cs typeface="Arial" pitchFamily="34" charset="0"/>
              </a:rPr>
              <a:t>) at reception areas available to limit close contact between triage staff and potentially infectious patients </a:t>
            </a:r>
          </a:p>
          <a:p>
            <a:pPr algn="just"/>
            <a:r>
              <a:rPr lang="en-US" sz="2600" b="1" dirty="0" smtClean="0">
                <a:latin typeface="Arial" pitchFamily="34" charset="0"/>
                <a:cs typeface="Arial" pitchFamily="34" charset="0"/>
              </a:rPr>
              <a:t>Triage protocols</a:t>
            </a:r>
          </a:p>
          <a:p>
            <a:pPr algn="just"/>
            <a:r>
              <a:rPr lang="en-US" sz="2600" b="1" dirty="0" smtClean="0">
                <a:latin typeface="Arial" pitchFamily="34" charset="0"/>
                <a:cs typeface="Arial" pitchFamily="34" charset="0"/>
              </a:rPr>
              <a:t>Specific waiting area </a:t>
            </a:r>
            <a:r>
              <a:rPr lang="en-US" sz="2600" dirty="0" smtClean="0">
                <a:latin typeface="Arial" pitchFamily="34" charset="0"/>
                <a:cs typeface="Arial" pitchFamily="34" charset="0"/>
              </a:rPr>
              <a:t>for people with respiratory symptoms</a:t>
            </a:r>
          </a:p>
          <a:p>
            <a:pPr algn="just"/>
            <a:r>
              <a:rPr lang="en-US" sz="2600" b="1" dirty="0" smtClean="0">
                <a:latin typeface="Arial" pitchFamily="34" charset="0"/>
                <a:cs typeface="Arial" pitchFamily="34" charset="0"/>
              </a:rPr>
              <a:t>Non-contact Infra-Red thermometer </a:t>
            </a:r>
            <a:r>
              <a:rPr lang="en-US" sz="2600" dirty="0" smtClean="0">
                <a:latin typeface="Arial" pitchFamily="34" charset="0"/>
                <a:cs typeface="Arial" pitchFamily="34" charset="0"/>
              </a:rPr>
              <a:t>near the registration desk  and at Triage Area  </a:t>
            </a:r>
          </a:p>
          <a:p>
            <a:pPr algn="just">
              <a:buNone/>
            </a:pPr>
            <a:r>
              <a:rPr lang="en-US" sz="2600" dirty="0" smtClean="0">
                <a:latin typeface="Arial" pitchFamily="34" charset="0"/>
                <a:cs typeface="Arial" pitchFamily="34" charset="0"/>
              </a:rPr>
              <a:t>		</a:t>
            </a:r>
          </a:p>
          <a:p>
            <a:pPr algn="just"/>
            <a:endParaRPr lang="en-US" sz="2600" dirty="0" smtClean="0">
              <a:latin typeface="Arial" pitchFamily="34" charset="0"/>
              <a:cs typeface="Arial" pitchFamily="34" charset="0"/>
            </a:endParaRPr>
          </a:p>
          <a:p>
            <a:pPr algn="just"/>
            <a:endParaRPr lang="en-US" sz="26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Lucida Sans Unicode" pitchFamily="34" charset="0"/>
                <a:cs typeface="Lucida Sans Unicode" pitchFamily="34" charset="0"/>
              </a:rPr>
              <a:t>Isolation Ward</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US" sz="2800" dirty="0" smtClean="0">
                <a:latin typeface="Arial" pitchFamily="34" charset="0"/>
                <a:cs typeface="Arial" pitchFamily="34" charset="0"/>
              </a:rPr>
              <a:t>State level - a minimum of 50 beds.</a:t>
            </a:r>
          </a:p>
          <a:p>
            <a:pPr>
              <a:buNone/>
            </a:pPr>
            <a:r>
              <a:rPr lang="en-US" sz="2800" dirty="0" smtClean="0">
                <a:latin typeface="Arial" pitchFamily="34" charset="0"/>
                <a:cs typeface="Arial" pitchFamily="34" charset="0"/>
              </a:rPr>
              <a:t>District level -a minimum of 10 beds.</a:t>
            </a:r>
          </a:p>
          <a:p>
            <a:pPr>
              <a:buNone/>
            </a:pPr>
            <a:endParaRPr lang="en-US" sz="2800" dirty="0" smtClean="0">
              <a:latin typeface="Arial" pitchFamily="34" charset="0"/>
              <a:cs typeface="Arial" pitchFamily="34" charset="0"/>
            </a:endParaRPr>
          </a:p>
          <a:p>
            <a:pPr algn="just"/>
            <a:r>
              <a:rPr lang="en-US" sz="2800" dirty="0" smtClean="0">
                <a:latin typeface="Arial" pitchFamily="34" charset="0"/>
                <a:cs typeface="Arial" pitchFamily="34" charset="0"/>
              </a:rPr>
              <a:t> To create a 10 bed facility, a minimum space </a:t>
            </a:r>
            <a:r>
              <a:rPr lang="en-US" sz="2800" b="1" dirty="0" smtClean="0">
                <a:latin typeface="Arial" pitchFamily="34" charset="0"/>
                <a:cs typeface="Arial" pitchFamily="34" charset="0"/>
              </a:rPr>
              <a:t>of 2000 sq. feet area clearly </a:t>
            </a:r>
            <a:r>
              <a:rPr lang="en-US" sz="2800" dirty="0" smtClean="0">
                <a:latin typeface="Arial" pitchFamily="34" charset="0"/>
                <a:cs typeface="Arial" pitchFamily="34" charset="0"/>
              </a:rPr>
              <a:t>segregated from other patient care areas is required.</a:t>
            </a:r>
          </a:p>
          <a:p>
            <a:pPr algn="just"/>
            <a:r>
              <a:rPr lang="en-US" sz="2800" dirty="0" smtClean="0">
                <a:solidFill>
                  <a:srgbClr val="FF0000"/>
                </a:solidFill>
                <a:latin typeface="Arial" pitchFamily="34" charset="0"/>
                <a:cs typeface="Arial" pitchFamily="34" charset="0"/>
              </a:rPr>
              <a:t> </a:t>
            </a:r>
            <a:r>
              <a:rPr lang="en-US" sz="2800" b="1" dirty="0" smtClean="0">
                <a:latin typeface="Arial" pitchFamily="34" charset="0"/>
                <a:cs typeface="Arial" pitchFamily="34" charset="0"/>
              </a:rPr>
              <a:t>Post </a:t>
            </a:r>
            <a:r>
              <a:rPr lang="en-US" sz="2800" b="1" dirty="0" err="1" smtClean="0">
                <a:latin typeface="Arial" pitchFamily="34" charset="0"/>
                <a:cs typeface="Arial" pitchFamily="34" charset="0"/>
              </a:rPr>
              <a:t>signages</a:t>
            </a:r>
            <a:r>
              <a:rPr lang="en-US" sz="2800" b="1" dirty="0" smtClean="0">
                <a:latin typeface="Arial" pitchFamily="34" charset="0"/>
                <a:cs typeface="Arial" pitchFamily="34" charset="0"/>
              </a:rPr>
              <a:t> </a:t>
            </a:r>
            <a:r>
              <a:rPr lang="en-US" sz="2800" dirty="0" smtClean="0">
                <a:latin typeface="Arial" pitchFamily="34" charset="0"/>
                <a:cs typeface="Arial" pitchFamily="34" charset="0"/>
              </a:rPr>
              <a:t>on the door indicating that the space is an isolation area.</a:t>
            </a:r>
          </a:p>
          <a:p>
            <a:pPr algn="just">
              <a:buNone/>
            </a:pP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Isolation Ward</a:t>
            </a:r>
            <a:endParaRPr lang="en-US" b="1" dirty="0"/>
          </a:p>
        </p:txBody>
      </p:sp>
      <p:sp>
        <p:nvSpPr>
          <p:cNvPr id="3" name="Content Placeholder 2"/>
          <p:cNvSpPr>
            <a:spLocks noGrp="1"/>
          </p:cNvSpPr>
          <p:nvPr>
            <p:ph idx="1"/>
          </p:nvPr>
        </p:nvSpPr>
        <p:spPr>
          <a:xfrm>
            <a:off x="533400" y="1524000"/>
            <a:ext cx="8229600" cy="4906963"/>
          </a:xfrm>
        </p:spPr>
        <p:txBody>
          <a:bodyPr>
            <a:normAutofit/>
          </a:bodyPr>
          <a:lstStyle/>
          <a:p>
            <a:pPr algn="just"/>
            <a:r>
              <a:rPr lang="en-US" sz="2800" dirty="0" smtClean="0">
                <a:latin typeface="Arial" pitchFamily="34" charset="0"/>
                <a:cs typeface="Arial" pitchFamily="34" charset="0"/>
              </a:rPr>
              <a:t>Preferably the isolation ward should have a </a:t>
            </a:r>
            <a:r>
              <a:rPr lang="en-US" sz="2800" b="1" dirty="0" smtClean="0">
                <a:latin typeface="Arial" pitchFamily="34" charset="0"/>
                <a:cs typeface="Arial" pitchFamily="34" charset="0"/>
              </a:rPr>
              <a:t>separate entry/exit </a:t>
            </a:r>
            <a:r>
              <a:rPr lang="en-US" sz="2800" dirty="0" smtClean="0">
                <a:latin typeface="Arial" pitchFamily="34" charset="0"/>
                <a:cs typeface="Arial" pitchFamily="34" charset="0"/>
              </a:rPr>
              <a:t>and should not be </a:t>
            </a:r>
            <a:r>
              <a:rPr lang="en-US" sz="2800" b="1" dirty="0" smtClean="0">
                <a:latin typeface="Arial" pitchFamily="34" charset="0"/>
                <a:cs typeface="Arial" pitchFamily="34" charset="0"/>
              </a:rPr>
              <a:t>co-located with post-surgical wards/dialysis unit/SNCU/</a:t>
            </a:r>
            <a:r>
              <a:rPr lang="en-US" sz="2800" b="1" dirty="0" err="1" smtClean="0">
                <a:latin typeface="Arial" pitchFamily="34" charset="0"/>
                <a:cs typeface="Arial" pitchFamily="34" charset="0"/>
              </a:rPr>
              <a:t>labour</a:t>
            </a:r>
            <a:r>
              <a:rPr lang="en-US" sz="2800" b="1" dirty="0" smtClean="0">
                <a:latin typeface="Arial" pitchFamily="34" charset="0"/>
                <a:cs typeface="Arial" pitchFamily="34" charset="0"/>
              </a:rPr>
              <a:t> room etc. </a:t>
            </a:r>
          </a:p>
          <a:p>
            <a:pPr algn="just"/>
            <a:r>
              <a:rPr lang="en-US" sz="2800" dirty="0" smtClean="0">
                <a:latin typeface="Arial" pitchFamily="34" charset="0"/>
                <a:cs typeface="Arial" pitchFamily="34" charset="0"/>
              </a:rPr>
              <a:t> It should be in a segregated area which is not frequented by outsiders.</a:t>
            </a:r>
          </a:p>
          <a:p>
            <a:pPr algn="just"/>
            <a:r>
              <a:rPr lang="en-US" sz="2800" dirty="0" smtClean="0">
                <a:latin typeface="Arial" pitchFamily="34" charset="0"/>
                <a:cs typeface="Arial" pitchFamily="34" charset="0"/>
              </a:rPr>
              <a:t>The access to isolation ward should be through dedicated lift/guarded stairs.</a:t>
            </a:r>
          </a:p>
          <a:p>
            <a:pPr algn="just"/>
            <a:r>
              <a:rPr lang="en-US" sz="2800" dirty="0" smtClean="0">
                <a:latin typeface="Arial" pitchFamily="34" charset="0"/>
                <a:cs typeface="Arial" pitchFamily="34" charset="0"/>
              </a:rPr>
              <a:t>The isolation ward should have </a:t>
            </a:r>
            <a:r>
              <a:rPr lang="en-US" sz="2800" b="1" dirty="0" smtClean="0">
                <a:latin typeface="Arial" pitchFamily="34" charset="0"/>
                <a:cs typeface="Arial" pitchFamily="34" charset="0"/>
              </a:rPr>
              <a:t>a separate toilet</a:t>
            </a:r>
            <a:r>
              <a:rPr lang="en-US" sz="2800" dirty="0" smtClean="0">
                <a:solidFill>
                  <a:srgbClr val="FF0000"/>
                </a:solidFill>
                <a:latin typeface="Arial" pitchFamily="34" charset="0"/>
                <a:cs typeface="Arial" pitchFamily="34" charset="0"/>
              </a:rPr>
              <a:t> </a:t>
            </a:r>
            <a:r>
              <a:rPr lang="en-US" sz="2800" dirty="0" smtClean="0">
                <a:latin typeface="Arial" pitchFamily="34" charset="0"/>
                <a:cs typeface="Arial" pitchFamily="34" charset="0"/>
              </a:rPr>
              <a:t>with proper cleaning and supplies. </a:t>
            </a:r>
          </a:p>
          <a:p>
            <a:pPr algn="just"/>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Isolation Ward</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pPr algn="just"/>
            <a:r>
              <a:rPr lang="en-US" dirty="0" smtClean="0">
                <a:latin typeface="Arial" pitchFamily="34" charset="0"/>
                <a:cs typeface="Arial" pitchFamily="34" charset="0"/>
              </a:rPr>
              <a:t>There should be double door entry with changing room and nursing station. </a:t>
            </a:r>
          </a:p>
          <a:p>
            <a:pPr algn="just"/>
            <a:r>
              <a:rPr lang="en-US" dirty="0" smtClean="0">
                <a:latin typeface="Arial" pitchFamily="34" charset="0"/>
                <a:cs typeface="Arial" pitchFamily="34" charset="0"/>
              </a:rPr>
              <a:t>Enough PPE should be available in the changing room with waste disposal bins to collect used PPEs. </a:t>
            </a:r>
          </a:p>
          <a:p>
            <a:pPr algn="just"/>
            <a:r>
              <a:rPr lang="en-US" dirty="0" smtClean="0">
                <a:latin typeface="Arial" pitchFamily="34" charset="0"/>
                <a:cs typeface="Arial" pitchFamily="34" charset="0"/>
              </a:rPr>
              <a:t>Used PPEs should be disposed as per the BMWM guidelines. </a:t>
            </a:r>
          </a:p>
          <a:p>
            <a:pPr algn="just"/>
            <a:r>
              <a:rPr lang="en-US" dirty="0" smtClean="0">
                <a:latin typeface="Arial" pitchFamily="34" charset="0"/>
                <a:cs typeface="Arial" pitchFamily="34" charset="0"/>
              </a:rPr>
              <a:t>Set up a telephone or other method of communication in the isolation room or area to enable patients, family members or visitors to communicate with health-care workers. </a:t>
            </a:r>
          </a:p>
          <a:p>
            <a:pPr algn="just"/>
            <a:r>
              <a:rPr lang="en-US" dirty="0" smtClean="0">
                <a:latin typeface="Arial" pitchFamily="34" charset="0"/>
                <a:cs typeface="Arial" pitchFamily="34" charset="0"/>
              </a:rPr>
              <a:t>This may reduce the number of times the workers need to don PPE to enter the room or area. </a:t>
            </a:r>
          </a:p>
          <a:p>
            <a:pPr algn="just"/>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Lucida Sans Unicode" pitchFamily="34" charset="0"/>
                <a:cs typeface="Lucida Sans Unicode" pitchFamily="34" charset="0"/>
              </a:rPr>
              <a:t>Isolation ward/room layout </a:t>
            </a:r>
            <a:endParaRPr lang="en-US" b="1" dirty="0">
              <a:latin typeface="Lucida Sans Unicode" pitchFamily="34" charset="0"/>
              <a:cs typeface="Lucida Sans Unicode"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sz="2800" dirty="0" smtClean="0">
                <a:latin typeface="Arial" pitchFamily="34" charset="0"/>
                <a:cs typeface="Arial" pitchFamily="34" charset="0"/>
              </a:rPr>
              <a:t>Post signage on the door. </a:t>
            </a:r>
          </a:p>
          <a:p>
            <a:pPr algn="just"/>
            <a:r>
              <a:rPr lang="en-US" sz="2800" dirty="0" smtClean="0">
                <a:latin typeface="Arial" pitchFamily="34" charset="0"/>
                <a:cs typeface="Arial" pitchFamily="34" charset="0"/>
              </a:rPr>
              <a:t>Ensure appropriate hand-washing facilities. </a:t>
            </a:r>
          </a:p>
          <a:p>
            <a:pPr algn="just"/>
            <a:r>
              <a:rPr lang="en-US" sz="2800" dirty="0" smtClean="0">
                <a:latin typeface="Arial" pitchFamily="34" charset="0"/>
                <a:cs typeface="Arial" pitchFamily="34" charset="0"/>
              </a:rPr>
              <a:t>Ensure appropriate room ventilation (&gt;12 ACH). </a:t>
            </a:r>
          </a:p>
          <a:p>
            <a:pPr algn="just"/>
            <a:r>
              <a:rPr lang="en-US" sz="2800" dirty="0" smtClean="0">
                <a:latin typeface="Arial" pitchFamily="34" charset="0"/>
                <a:cs typeface="Arial" pitchFamily="34" charset="0"/>
              </a:rPr>
              <a:t>Ensure directional control of air flow, with air          flow entering the room only when the door is open, and exhausted outside safely. </a:t>
            </a:r>
          </a:p>
          <a:p>
            <a:pPr algn="just"/>
            <a:r>
              <a:rPr lang="en-US" sz="2800" dirty="0" smtClean="0">
                <a:latin typeface="Arial" pitchFamily="34" charset="0"/>
                <a:cs typeface="Arial" pitchFamily="34" charset="0"/>
              </a:rPr>
              <a:t>In naturally ventilated airborne precaution rooms, the air flow should be directed to areas free of transit, or safely outside where it may be diluted.</a:t>
            </a:r>
            <a:endParaRPr lang="en-US" sz="2800"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latin typeface="Lucida Sans Unicode" pitchFamily="34" charset="0"/>
                <a:cs typeface="Lucida Sans Unicode" pitchFamily="34" charset="0"/>
              </a:rPr>
              <a:t>Room setup </a:t>
            </a:r>
            <a:endParaRPr lang="en-US" dirty="0">
              <a:latin typeface="Lucida Sans Unicode" pitchFamily="34" charset="0"/>
              <a:cs typeface="Lucida Sans Unicode" pitchFamily="34" charset="0"/>
            </a:endParaRPr>
          </a:p>
        </p:txBody>
      </p:sp>
      <p:sp>
        <p:nvSpPr>
          <p:cNvPr id="3" name="Content Placeholder 2"/>
          <p:cNvSpPr>
            <a:spLocks noGrp="1"/>
          </p:cNvSpPr>
          <p:nvPr>
            <p:ph idx="1"/>
          </p:nvPr>
        </p:nvSpPr>
        <p:spPr>
          <a:xfrm>
            <a:off x="381000" y="1066800"/>
            <a:ext cx="8305800" cy="4800600"/>
          </a:xfrm>
        </p:spPr>
        <p:txBody>
          <a:bodyPr>
            <a:normAutofit fontScale="70000" lnSpcReduction="20000"/>
          </a:bodyPr>
          <a:lstStyle/>
          <a:p>
            <a:pPr algn="just"/>
            <a:r>
              <a:rPr lang="en-US" dirty="0" smtClean="0">
                <a:latin typeface="Arial" pitchFamily="34" charset="0"/>
                <a:cs typeface="Arial" pitchFamily="34" charset="0"/>
              </a:rPr>
              <a:t>Remove all non-essential furniture; the rest should be easy to clean, and should not conceal or retain dirt or moisture within or around it.</a:t>
            </a:r>
          </a:p>
          <a:p>
            <a:pPr algn="just"/>
            <a:r>
              <a:rPr lang="en-US" dirty="0" smtClean="0">
                <a:latin typeface="Arial" pitchFamily="34" charset="0"/>
                <a:cs typeface="Arial" pitchFamily="34" charset="0"/>
              </a:rPr>
              <a:t>Set up a trolley outside the door to hold PPE.</a:t>
            </a:r>
          </a:p>
          <a:p>
            <a:pPr algn="just"/>
            <a:r>
              <a:rPr lang="en-US" dirty="0" smtClean="0">
                <a:latin typeface="Arial" pitchFamily="34" charset="0"/>
                <a:cs typeface="Arial" pitchFamily="34" charset="0"/>
              </a:rPr>
              <a:t>Stock PPE supply and linen outside the precaution room/ area (e.g. in the changing room). </a:t>
            </a:r>
          </a:p>
          <a:p>
            <a:pPr algn="just"/>
            <a:r>
              <a:rPr lang="en-US" dirty="0" smtClean="0">
                <a:latin typeface="Arial" pitchFamily="34" charset="0"/>
                <a:cs typeface="Arial" pitchFamily="34" charset="0"/>
              </a:rPr>
              <a:t>Stock the sink area with suitable supplies for hand washing, and with ABHR near the point-of-care and room door. </a:t>
            </a:r>
          </a:p>
          <a:p>
            <a:pPr algn="just"/>
            <a:r>
              <a:rPr lang="en-US" dirty="0" smtClean="0">
                <a:latin typeface="Arial" pitchFamily="34" charset="0"/>
                <a:cs typeface="Arial" pitchFamily="34" charset="0"/>
              </a:rPr>
              <a:t>Place appropriate waste bags in a bin. If possible, use a touch-free bin. </a:t>
            </a:r>
          </a:p>
          <a:p>
            <a:pPr algn="just"/>
            <a:r>
              <a:rPr lang="en-US" dirty="0" smtClean="0">
                <a:latin typeface="Arial" pitchFamily="34" charset="0"/>
                <a:cs typeface="Arial" pitchFamily="34" charset="0"/>
              </a:rPr>
              <a:t>Dirty bins should remain inside the precaution rooms.</a:t>
            </a:r>
          </a:p>
          <a:p>
            <a:pPr algn="just"/>
            <a:r>
              <a:rPr lang="en-US" dirty="0" smtClean="0">
                <a:latin typeface="Arial" pitchFamily="34" charset="0"/>
                <a:cs typeface="Arial" pitchFamily="34" charset="0"/>
              </a:rPr>
              <a:t>Place a puncture-proof container for sharps disposal inside the precaution room/area. </a:t>
            </a:r>
          </a:p>
          <a:p>
            <a:pPr algn="just"/>
            <a:r>
              <a:rPr lang="en-US" dirty="0" smtClean="0">
                <a:latin typeface="Arial" pitchFamily="34" charset="0"/>
                <a:cs typeface="Arial" pitchFamily="34" charset="0"/>
              </a:rPr>
              <a:t>Place an appropriate container with a lid outside the door for equipment that requires disinfection or sterilization.</a:t>
            </a:r>
            <a:endParaRPr lang="en-US" dirty="0">
              <a:latin typeface="Arial" pitchFamily="34" charset="0"/>
              <a:cs typeface="Arial" pitchFamily="34" charset="0"/>
            </a:endParaRPr>
          </a:p>
        </p:txBody>
      </p:sp>
      <p:pic>
        <p:nvPicPr>
          <p:cNvPr id="4" name="Picture 3" descr="C:\Users\ollin\Downloads\SIHFW logo.PNG"/>
          <p:cNvPicPr>
            <a:picLocks noChangeAspect="1" noChangeArrowheads="1"/>
          </p:cNvPicPr>
          <p:nvPr/>
        </p:nvPicPr>
        <p:blipFill>
          <a:blip r:embed="rId2" cstate="print"/>
          <a:srcRect/>
          <a:stretch>
            <a:fillRect/>
          </a:stretch>
        </p:blipFill>
        <p:spPr bwMode="auto">
          <a:xfrm>
            <a:off x="8062912" y="0"/>
            <a:ext cx="1081088" cy="1128308"/>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2369</Words>
  <Application>Microsoft Office PowerPoint</Application>
  <PresentationFormat>On-screen Show (4:3)</PresentationFormat>
  <Paragraphs>227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Guidelines for Setting up Isolation Facility/Ward for Covid 19 </vt:lpstr>
      <vt:lpstr>Quarantine and isolation </vt:lpstr>
      <vt:lpstr>Isolation</vt:lpstr>
      <vt:lpstr>Covid Care</vt:lpstr>
      <vt:lpstr>Isolation Ward</vt:lpstr>
      <vt:lpstr>Isolation Ward</vt:lpstr>
      <vt:lpstr>Isolation Ward</vt:lpstr>
      <vt:lpstr>Isolation ward/room layout </vt:lpstr>
      <vt:lpstr>Room setup </vt:lpstr>
      <vt:lpstr>Isolation Ward</vt:lpstr>
      <vt:lpstr>Placement and admissions </vt:lpstr>
      <vt:lpstr>Transport of patients</vt:lpstr>
      <vt:lpstr>Ventilation/ Negative pressure </vt:lpstr>
      <vt:lpstr>Ventilation/ Negative pressure </vt:lpstr>
      <vt:lpstr>Inside Isolation Ward</vt:lpstr>
      <vt:lpstr>Inside Isolation Ward</vt:lpstr>
      <vt:lpstr>Inside Isolation Ward</vt:lpstr>
      <vt:lpstr>Inside Isolation Ward</vt:lpstr>
      <vt:lpstr>Cleaning/Disinfection</vt:lpstr>
      <vt:lpstr>  Infection Prevention And Control Practices </vt:lpstr>
      <vt:lpstr>Environmental Cleaning  </vt:lpstr>
      <vt:lpstr>At discharge</vt:lpstr>
      <vt:lpstr>At discharge</vt:lpstr>
      <vt:lpstr>Visitors </vt:lpstr>
      <vt:lpstr>Staff</vt:lpstr>
      <vt:lpstr>Training </vt:lpstr>
      <vt:lpstr> Checklist for isolation rooms  </vt:lpstr>
      <vt:lpstr>Checklist for isolation rooms</vt:lpstr>
      <vt:lpstr>  Wearing and removing Personal Protective Equipment  </vt:lpstr>
      <vt:lpstr>Leaving the isolation room or area  </vt:lpstr>
      <vt:lpstr>Remove PPE</vt:lpstr>
      <vt:lpstr>Source of above information</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Setting up Isolation Facility/Ward</dc:title>
  <dc:creator>Aashish Khandelwal</dc:creator>
  <cp:lastModifiedBy>vikas</cp:lastModifiedBy>
  <cp:revision>21</cp:revision>
  <dcterms:created xsi:type="dcterms:W3CDTF">2006-08-16T00:00:00Z</dcterms:created>
  <dcterms:modified xsi:type="dcterms:W3CDTF">2020-05-11T10:10:18Z</dcterms:modified>
</cp:coreProperties>
</file>